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92" r:id="rId2"/>
    <p:sldMasterId id="2147483704" r:id="rId3"/>
    <p:sldMasterId id="2147483716" r:id="rId4"/>
    <p:sldMasterId id="2147483728" r:id="rId5"/>
  </p:sldMasterIdLst>
  <p:notesMasterIdLst>
    <p:notesMasterId r:id="rId62"/>
  </p:notesMasterIdLst>
  <p:handoutMasterIdLst>
    <p:handoutMasterId r:id="rId63"/>
  </p:handoutMasterIdLst>
  <p:sldIdLst>
    <p:sldId id="256" r:id="rId6"/>
    <p:sldId id="1378" r:id="rId7"/>
    <p:sldId id="1377" r:id="rId8"/>
    <p:sldId id="257" r:id="rId9"/>
    <p:sldId id="579" r:id="rId10"/>
    <p:sldId id="530" r:id="rId11"/>
    <p:sldId id="532" r:id="rId12"/>
    <p:sldId id="533" r:id="rId13"/>
    <p:sldId id="536" r:id="rId14"/>
    <p:sldId id="538" r:id="rId15"/>
    <p:sldId id="540" r:id="rId16"/>
    <p:sldId id="539" r:id="rId17"/>
    <p:sldId id="541" r:id="rId18"/>
    <p:sldId id="598" r:id="rId19"/>
    <p:sldId id="744" r:id="rId20"/>
    <p:sldId id="737" r:id="rId21"/>
    <p:sldId id="738" r:id="rId22"/>
    <p:sldId id="739" r:id="rId23"/>
    <p:sldId id="740" r:id="rId24"/>
    <p:sldId id="599" r:id="rId25"/>
    <p:sldId id="600" r:id="rId26"/>
    <p:sldId id="609" r:id="rId27"/>
    <p:sldId id="610" r:id="rId28"/>
    <p:sldId id="611" r:id="rId29"/>
    <p:sldId id="612" r:id="rId30"/>
    <p:sldId id="613" r:id="rId31"/>
    <p:sldId id="634" r:id="rId32"/>
    <p:sldId id="615" r:id="rId33"/>
    <p:sldId id="616" r:id="rId34"/>
    <p:sldId id="617" r:id="rId35"/>
    <p:sldId id="618" r:id="rId36"/>
    <p:sldId id="620" r:id="rId37"/>
    <p:sldId id="621" r:id="rId38"/>
    <p:sldId id="622" r:id="rId39"/>
    <p:sldId id="623" r:id="rId40"/>
    <p:sldId id="495" r:id="rId41"/>
    <p:sldId id="500" r:id="rId42"/>
    <p:sldId id="502" r:id="rId43"/>
    <p:sldId id="503" r:id="rId44"/>
    <p:sldId id="505" r:id="rId45"/>
    <p:sldId id="713" r:id="rId46"/>
    <p:sldId id="506" r:id="rId47"/>
    <p:sldId id="507" r:id="rId48"/>
    <p:sldId id="508" r:id="rId49"/>
    <p:sldId id="714" r:id="rId50"/>
    <p:sldId id="785" r:id="rId51"/>
    <p:sldId id="778" r:id="rId52"/>
    <p:sldId id="779" r:id="rId53"/>
    <p:sldId id="715" r:id="rId54"/>
    <p:sldId id="784" r:id="rId55"/>
    <p:sldId id="509" r:id="rId56"/>
    <p:sldId id="511" r:id="rId57"/>
    <p:sldId id="513" r:id="rId58"/>
    <p:sldId id="514" r:id="rId59"/>
    <p:sldId id="519" r:id="rId60"/>
    <p:sldId id="520"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0" d="100"/>
          <a:sy n="150" d="100"/>
        </p:scale>
        <p:origin x="576" y="120"/>
      </p:cViewPr>
      <p:guideLst/>
    </p:cSldViewPr>
  </p:slideViewPr>
  <p:notesTextViewPr>
    <p:cViewPr>
      <p:scale>
        <a:sx n="1" d="1"/>
        <a:sy n="1" d="1"/>
      </p:scale>
      <p:origin x="0" y="0"/>
    </p:cViewPr>
  </p:notesTextViewPr>
  <p:sorterViewPr>
    <p:cViewPr varScale="1">
      <p:scale>
        <a:sx n="1" d="1"/>
        <a:sy n="1" d="1"/>
      </p:scale>
      <p:origin x="0" y="-4008"/>
    </p:cViewPr>
  </p:sorterViewPr>
  <p:notesViewPr>
    <p:cSldViewPr snapToGrid="0">
      <p:cViewPr varScale="1">
        <p:scale>
          <a:sx n="123" d="100"/>
          <a:sy n="123" d="100"/>
        </p:scale>
        <p:origin x="4904" y="8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handoutMaster" Target="handoutMasters/handoutMaster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669CFD-328E-4760-9332-97AC06BEEEEC}" type="datetimeFigureOut">
              <a:rPr lang="en-US" smtClean="0"/>
              <a:t>2/10/2021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3B46486-9398-4514-B0E8-02E83D6802A0}" type="slidenum">
              <a:rPr lang="en-US" smtClean="0"/>
              <a:t>‹#›</a:t>
            </a:fld>
            <a:endParaRPr lang="en-US"/>
          </a:p>
        </p:txBody>
      </p:sp>
    </p:spTree>
    <p:extLst>
      <p:ext uri="{BB962C8B-B14F-4D97-AF65-F5344CB8AC3E}">
        <p14:creationId xmlns:p14="http://schemas.microsoft.com/office/powerpoint/2010/main" val="4286810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F5E7EB-0097-4BEC-B1F6-65CBBBF5455F}" type="datetimeFigureOut">
              <a:rPr lang="en-US" smtClean="0"/>
              <a:t>2/10/2021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610F1B-C815-4D63-837F-DE9BF80525A3}" type="slidenum">
              <a:rPr lang="en-US" smtClean="0"/>
              <a:t>‹#›</a:t>
            </a:fld>
            <a:endParaRPr lang="en-US"/>
          </a:p>
        </p:txBody>
      </p:sp>
    </p:spTree>
    <p:extLst>
      <p:ext uri="{BB962C8B-B14F-4D97-AF65-F5344CB8AC3E}">
        <p14:creationId xmlns:p14="http://schemas.microsoft.com/office/powerpoint/2010/main" val="3083106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en.wikipedia.org/wiki/Megabyte"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en.wikipedia.org/wiki/Transfer_rate"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synopsys.com/dw/ipdir.php?ds=dwc_die-to-die_phy"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AB3CC7-953A-40B4-B1CA-2BB392010984}" type="slidenum">
              <a:rPr lang="en-US"/>
              <a:pPr/>
              <a:t>6</a:t>
            </a:fld>
            <a:endParaRPr lang="en-US"/>
          </a:p>
        </p:txBody>
      </p:sp>
      <p:sp>
        <p:nvSpPr>
          <p:cNvPr id="409602" name="Rectangle 2"/>
          <p:cNvSpPr>
            <a:spLocks noGrp="1" noRot="1" noChangeAspect="1" noChangeArrowheads="1" noTextEdit="1"/>
          </p:cNvSpPr>
          <p:nvPr>
            <p:ph type="sldImg"/>
          </p:nvPr>
        </p:nvSpPr>
        <p:spPr>
          <a:ln/>
        </p:spPr>
      </p:sp>
      <p:sp>
        <p:nvSpPr>
          <p:cNvPr id="4096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67265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D93D83-E86E-4762-96A6-B0A8D8708D36}" type="slidenum">
              <a:rPr lang="en-US"/>
              <a:pPr/>
              <a:t>23</a:t>
            </a:fld>
            <a:endParaRPr lang="en-US"/>
          </a:p>
        </p:txBody>
      </p:sp>
      <p:sp>
        <p:nvSpPr>
          <p:cNvPr id="425986" name="Text Box 2"/>
          <p:cNvSpPr txBox="1">
            <a:spLocks noChangeArrowheads="1"/>
          </p:cNvSpPr>
          <p:nvPr/>
        </p:nvSpPr>
        <p:spPr bwMode="auto">
          <a:xfrm>
            <a:off x="1571594" y="533200"/>
            <a:ext cx="6153216" cy="2627741"/>
          </a:xfrm>
          <a:prstGeom prst="rect">
            <a:avLst/>
          </a:prstGeom>
          <a:solidFill>
            <a:srgbClr val="FFFFFF"/>
          </a:solidFill>
          <a:ln w="9360">
            <a:solidFill>
              <a:srgbClr val="000000"/>
            </a:solidFill>
            <a:miter lim="800000"/>
            <a:headEnd/>
            <a:tailEnd/>
          </a:ln>
          <a:effectLst/>
        </p:spPr>
        <p:txBody>
          <a:bodyPr wrap="none" lIns="91427" tIns="45713" rIns="91427" bIns="45713" anchor="ctr"/>
          <a:lstStyle/>
          <a:p>
            <a:endParaRPr lang="en-US"/>
          </a:p>
        </p:txBody>
      </p:sp>
      <p:sp>
        <p:nvSpPr>
          <p:cNvPr id="425987" name="Text Box 3"/>
          <p:cNvSpPr txBox="1">
            <a:spLocks noGrp="1" noChangeArrowheads="1"/>
          </p:cNvSpPr>
          <p:nvPr>
            <p:ph type="body"/>
          </p:nvPr>
        </p:nvSpPr>
        <p:spPr>
          <a:xfrm>
            <a:off x="1438443" y="3334810"/>
            <a:ext cx="6411449" cy="2684538"/>
          </a:xfrm>
          <a:noFill/>
          <a:ln/>
        </p:spPr>
        <p:txBody>
          <a:bodyPr wrap="none" anchor="ctr"/>
          <a:lstStyle/>
          <a:p>
            <a:r>
              <a:rPr lang="en-US"/>
              <a:t>PU – Processing Unit</a:t>
            </a:r>
          </a:p>
        </p:txBody>
      </p:sp>
    </p:spTree>
    <p:extLst>
      <p:ext uri="{BB962C8B-B14F-4D97-AF65-F5344CB8AC3E}">
        <p14:creationId xmlns:p14="http://schemas.microsoft.com/office/powerpoint/2010/main" val="18699253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E5A2BB-B3C0-437E-B872-A837A7102A94}" type="slidenum">
              <a:rPr lang="en-US"/>
              <a:pPr/>
              <a:t>24</a:t>
            </a:fld>
            <a:endParaRPr lang="en-US"/>
          </a:p>
        </p:txBody>
      </p:sp>
      <p:sp>
        <p:nvSpPr>
          <p:cNvPr id="428034" name="Rectangle 2"/>
          <p:cNvSpPr>
            <a:spLocks noGrp="1" noRot="1" noChangeAspect="1" noChangeArrowheads="1" noTextEdit="1"/>
          </p:cNvSpPr>
          <p:nvPr>
            <p:ph type="sldImg"/>
          </p:nvPr>
        </p:nvSpPr>
        <p:spPr>
          <a:ln/>
        </p:spPr>
      </p:sp>
      <p:sp>
        <p:nvSpPr>
          <p:cNvPr id="4280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20518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FF23DE-3163-44A1-958B-AB3732D32684}" type="slidenum">
              <a:rPr lang="en-US"/>
              <a:pPr/>
              <a:t>25</a:t>
            </a:fld>
            <a:endParaRPr lang="en-US"/>
          </a:p>
        </p:txBody>
      </p:sp>
      <p:sp>
        <p:nvSpPr>
          <p:cNvPr id="432130" name="Text Box 2"/>
          <p:cNvSpPr txBox="1">
            <a:spLocks noChangeArrowheads="1"/>
          </p:cNvSpPr>
          <p:nvPr/>
        </p:nvSpPr>
        <p:spPr bwMode="auto">
          <a:xfrm>
            <a:off x="1571594" y="533200"/>
            <a:ext cx="6153216" cy="2627741"/>
          </a:xfrm>
          <a:prstGeom prst="rect">
            <a:avLst/>
          </a:prstGeom>
          <a:solidFill>
            <a:srgbClr val="FFFFFF"/>
          </a:solidFill>
          <a:ln w="9360">
            <a:solidFill>
              <a:srgbClr val="000000"/>
            </a:solidFill>
            <a:miter lim="800000"/>
            <a:headEnd/>
            <a:tailEnd/>
          </a:ln>
          <a:effectLst/>
        </p:spPr>
        <p:txBody>
          <a:bodyPr wrap="none" lIns="91427" tIns="45713" rIns="91427" bIns="45713" anchor="ctr"/>
          <a:lstStyle/>
          <a:p>
            <a:endParaRPr lang="en-US"/>
          </a:p>
        </p:txBody>
      </p:sp>
      <p:sp>
        <p:nvSpPr>
          <p:cNvPr id="432131" name="Rectangle 3"/>
          <p:cNvSpPr txBox="1">
            <a:spLocks noGrp="1" noChangeArrowheads="1"/>
          </p:cNvSpPr>
          <p:nvPr>
            <p:ph type="body"/>
          </p:nvPr>
        </p:nvSpPr>
        <p:spPr>
          <a:xfrm>
            <a:off x="1438443" y="3334810"/>
            <a:ext cx="6411449" cy="2684538"/>
          </a:xfrm>
          <a:ln/>
        </p:spPr>
        <p:txBody>
          <a:bodyPr wrap="none" anchor="ctr"/>
          <a:lstStyle/>
          <a:p>
            <a:r>
              <a:rPr lang="en-US" dirty="0"/>
              <a:t>Mention also AVX</a:t>
            </a:r>
          </a:p>
        </p:txBody>
      </p:sp>
    </p:spTree>
    <p:extLst>
      <p:ext uri="{BB962C8B-B14F-4D97-AF65-F5344CB8AC3E}">
        <p14:creationId xmlns:p14="http://schemas.microsoft.com/office/powerpoint/2010/main" val="2628699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6ACBB53-6682-46E2-BFF4-BE55A8C46AC5}" type="slidenum">
              <a:rPr lang="en-US"/>
              <a:pPr/>
              <a:t>26</a:t>
            </a:fld>
            <a:endParaRPr lang="en-US"/>
          </a:p>
        </p:txBody>
      </p:sp>
      <p:sp>
        <p:nvSpPr>
          <p:cNvPr id="434178" name="Text Box 2"/>
          <p:cNvSpPr txBox="1">
            <a:spLocks noChangeArrowheads="1"/>
          </p:cNvSpPr>
          <p:nvPr/>
        </p:nvSpPr>
        <p:spPr bwMode="auto">
          <a:xfrm>
            <a:off x="1571594" y="533200"/>
            <a:ext cx="6153216" cy="2627741"/>
          </a:xfrm>
          <a:prstGeom prst="rect">
            <a:avLst/>
          </a:prstGeom>
          <a:solidFill>
            <a:srgbClr val="FFFFFF"/>
          </a:solidFill>
          <a:ln w="9360">
            <a:solidFill>
              <a:srgbClr val="000000"/>
            </a:solidFill>
            <a:miter lim="800000"/>
            <a:headEnd/>
            <a:tailEnd/>
          </a:ln>
          <a:effectLst/>
        </p:spPr>
        <p:txBody>
          <a:bodyPr wrap="none" lIns="91427" tIns="45713" rIns="91427" bIns="45713" anchor="ctr"/>
          <a:lstStyle/>
          <a:p>
            <a:endParaRPr lang="en-US"/>
          </a:p>
        </p:txBody>
      </p:sp>
      <p:sp>
        <p:nvSpPr>
          <p:cNvPr id="434179" name="Rectangle 3"/>
          <p:cNvSpPr txBox="1">
            <a:spLocks noGrp="1" noChangeArrowheads="1"/>
          </p:cNvSpPr>
          <p:nvPr>
            <p:ph type="body"/>
          </p:nvPr>
        </p:nvSpPr>
        <p:spPr>
          <a:xfrm>
            <a:off x="1438443" y="3334810"/>
            <a:ext cx="6411449" cy="2684538"/>
          </a:xfrm>
          <a:ln/>
        </p:spPr>
        <p:txBody>
          <a:bodyPr wrap="none" anchor="ctr"/>
          <a:lstStyle/>
          <a:p>
            <a:r>
              <a:rPr lang="en-US" sz="1050" dirty="0"/>
              <a:t>Big data is a major motivator for this type of processing.</a:t>
            </a:r>
          </a:p>
          <a:p>
            <a:r>
              <a:rPr lang="en-US" sz="1050" b="1" dirty="0"/>
              <a:t>Whenever you see lots of data, first consider SIMD</a:t>
            </a:r>
          </a:p>
        </p:txBody>
      </p:sp>
    </p:spTree>
    <p:extLst>
      <p:ext uri="{BB962C8B-B14F-4D97-AF65-F5344CB8AC3E}">
        <p14:creationId xmlns:p14="http://schemas.microsoft.com/office/powerpoint/2010/main" val="1628431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C0DFD2-E708-4C2C-A774-55F185F93441}" type="slidenum">
              <a:rPr lang="en-US"/>
              <a:pPr/>
              <a:t>27</a:t>
            </a:fld>
            <a:endParaRPr lang="en-US"/>
          </a:p>
        </p:txBody>
      </p:sp>
      <p:sp>
        <p:nvSpPr>
          <p:cNvPr id="436226" name="Text Box 2"/>
          <p:cNvSpPr txBox="1">
            <a:spLocks noChangeArrowheads="1"/>
          </p:cNvSpPr>
          <p:nvPr/>
        </p:nvSpPr>
        <p:spPr bwMode="auto">
          <a:xfrm>
            <a:off x="1571594" y="533200"/>
            <a:ext cx="6153216" cy="2627741"/>
          </a:xfrm>
          <a:prstGeom prst="rect">
            <a:avLst/>
          </a:prstGeom>
          <a:solidFill>
            <a:srgbClr val="FFFFFF"/>
          </a:solidFill>
          <a:ln w="9360">
            <a:solidFill>
              <a:srgbClr val="000000"/>
            </a:solidFill>
            <a:miter lim="800000"/>
            <a:headEnd/>
            <a:tailEnd/>
          </a:ln>
          <a:effectLst/>
        </p:spPr>
        <p:txBody>
          <a:bodyPr wrap="none" lIns="91427" tIns="45713" rIns="91427" bIns="45713" anchor="ctr"/>
          <a:lstStyle/>
          <a:p>
            <a:endParaRPr lang="en-US"/>
          </a:p>
        </p:txBody>
      </p:sp>
      <p:sp>
        <p:nvSpPr>
          <p:cNvPr id="436227" name="Rectangle 3"/>
          <p:cNvSpPr txBox="1">
            <a:spLocks noGrp="1" noChangeArrowheads="1"/>
          </p:cNvSpPr>
          <p:nvPr>
            <p:ph type="body"/>
          </p:nvPr>
        </p:nvSpPr>
        <p:spPr>
          <a:xfrm>
            <a:off x="1438443" y="3334810"/>
            <a:ext cx="6411449" cy="2684538"/>
          </a:xfrm>
          <a:ln/>
        </p:spPr>
        <p:txBody>
          <a:bodyPr wrap="none" anchor="ctr"/>
          <a:lstStyle/>
          <a:p>
            <a:endParaRPr lang="en-US"/>
          </a:p>
        </p:txBody>
      </p:sp>
    </p:spTree>
    <p:extLst>
      <p:ext uri="{BB962C8B-B14F-4D97-AF65-F5344CB8AC3E}">
        <p14:creationId xmlns:p14="http://schemas.microsoft.com/office/powerpoint/2010/main" val="22513211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2FE983-425D-4A7F-ADFC-88F4F27E9015}" type="slidenum">
              <a:rPr lang="en-US"/>
              <a:pPr/>
              <a:t>29</a:t>
            </a:fld>
            <a:endParaRPr lang="en-US"/>
          </a:p>
        </p:txBody>
      </p:sp>
      <p:sp>
        <p:nvSpPr>
          <p:cNvPr id="438274" name="Text Box 2"/>
          <p:cNvSpPr txBox="1">
            <a:spLocks noChangeArrowheads="1"/>
          </p:cNvSpPr>
          <p:nvPr/>
        </p:nvSpPr>
        <p:spPr bwMode="auto">
          <a:xfrm>
            <a:off x="1571594" y="533200"/>
            <a:ext cx="6153216" cy="2627741"/>
          </a:xfrm>
          <a:prstGeom prst="rect">
            <a:avLst/>
          </a:prstGeom>
          <a:solidFill>
            <a:srgbClr val="FFFFFF"/>
          </a:solidFill>
          <a:ln w="9360">
            <a:solidFill>
              <a:srgbClr val="000000"/>
            </a:solidFill>
            <a:miter lim="800000"/>
            <a:headEnd/>
            <a:tailEnd/>
          </a:ln>
          <a:effectLst/>
        </p:spPr>
        <p:txBody>
          <a:bodyPr wrap="none" lIns="91427" tIns="45713" rIns="91427" bIns="45713" anchor="ctr"/>
          <a:lstStyle/>
          <a:p>
            <a:endParaRPr lang="en-US"/>
          </a:p>
        </p:txBody>
      </p:sp>
      <p:sp>
        <p:nvSpPr>
          <p:cNvPr id="438275" name="Rectangle 3"/>
          <p:cNvSpPr txBox="1">
            <a:spLocks noGrp="1" noChangeArrowheads="1"/>
          </p:cNvSpPr>
          <p:nvPr>
            <p:ph type="body"/>
          </p:nvPr>
        </p:nvSpPr>
        <p:spPr>
          <a:xfrm>
            <a:off x="1438443" y="3334810"/>
            <a:ext cx="6411449" cy="2684538"/>
          </a:xfrm>
          <a:ln/>
        </p:spPr>
        <p:txBody>
          <a:bodyPr wrap="none" anchor="ctr"/>
          <a:lstStyle/>
          <a:p>
            <a:endParaRPr lang="en-US"/>
          </a:p>
        </p:txBody>
      </p:sp>
    </p:spTree>
    <p:extLst>
      <p:ext uri="{BB962C8B-B14F-4D97-AF65-F5344CB8AC3E}">
        <p14:creationId xmlns:p14="http://schemas.microsoft.com/office/powerpoint/2010/main" val="598129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BB588E-B9A9-4F1A-B5FA-C2C59D68EE57}" type="slidenum">
              <a:rPr lang="en-US"/>
              <a:pPr/>
              <a:t>30</a:t>
            </a:fld>
            <a:endParaRPr lang="en-US"/>
          </a:p>
        </p:txBody>
      </p:sp>
      <p:sp>
        <p:nvSpPr>
          <p:cNvPr id="440322" name="Text Box 2"/>
          <p:cNvSpPr txBox="1">
            <a:spLocks noChangeArrowheads="1"/>
          </p:cNvSpPr>
          <p:nvPr/>
        </p:nvSpPr>
        <p:spPr bwMode="auto">
          <a:xfrm>
            <a:off x="1571594" y="533200"/>
            <a:ext cx="6153216" cy="2627741"/>
          </a:xfrm>
          <a:prstGeom prst="rect">
            <a:avLst/>
          </a:prstGeom>
          <a:solidFill>
            <a:srgbClr val="FFFFFF"/>
          </a:solidFill>
          <a:ln w="9360">
            <a:solidFill>
              <a:srgbClr val="000000"/>
            </a:solidFill>
            <a:miter lim="800000"/>
            <a:headEnd/>
            <a:tailEnd/>
          </a:ln>
          <a:effectLst/>
        </p:spPr>
        <p:txBody>
          <a:bodyPr wrap="none" lIns="91427" tIns="45713" rIns="91427" bIns="45713" anchor="ctr"/>
          <a:lstStyle/>
          <a:p>
            <a:endParaRPr lang="en-US"/>
          </a:p>
        </p:txBody>
      </p:sp>
      <p:sp>
        <p:nvSpPr>
          <p:cNvPr id="440323" name="Rectangle 3"/>
          <p:cNvSpPr txBox="1">
            <a:spLocks noGrp="1" noChangeArrowheads="1"/>
          </p:cNvSpPr>
          <p:nvPr>
            <p:ph type="body"/>
          </p:nvPr>
        </p:nvSpPr>
        <p:spPr>
          <a:xfrm>
            <a:off x="1438443" y="3334810"/>
            <a:ext cx="6411449" cy="2684538"/>
          </a:xfrm>
          <a:ln/>
        </p:spPr>
        <p:txBody>
          <a:bodyPr wrap="none" anchor="ctr"/>
          <a:lstStyle/>
          <a:p>
            <a:r>
              <a:rPr lang="en-US" dirty="0"/>
              <a:t>Most</a:t>
            </a:r>
            <a:r>
              <a:rPr lang="en-US" baseline="0" dirty="0"/>
              <a:t> (all?) Top500 supercomputers based on MIMD</a:t>
            </a:r>
            <a:endParaRPr lang="en-US" dirty="0"/>
          </a:p>
        </p:txBody>
      </p:sp>
    </p:spTree>
    <p:extLst>
      <p:ext uri="{BB962C8B-B14F-4D97-AF65-F5344CB8AC3E}">
        <p14:creationId xmlns:p14="http://schemas.microsoft.com/office/powerpoint/2010/main" val="21579004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FABF7D-930E-423A-B3A6-C8F1E56E3A86}" type="slidenum">
              <a:rPr lang="en-US"/>
              <a:pPr/>
              <a:t>31</a:t>
            </a:fld>
            <a:endParaRPr lang="en-US"/>
          </a:p>
        </p:txBody>
      </p:sp>
      <p:sp>
        <p:nvSpPr>
          <p:cNvPr id="442370" name="Text Box 2"/>
          <p:cNvSpPr txBox="1">
            <a:spLocks noChangeArrowheads="1"/>
          </p:cNvSpPr>
          <p:nvPr/>
        </p:nvSpPr>
        <p:spPr bwMode="auto">
          <a:xfrm>
            <a:off x="1571594" y="533200"/>
            <a:ext cx="6153216" cy="2627741"/>
          </a:xfrm>
          <a:prstGeom prst="rect">
            <a:avLst/>
          </a:prstGeom>
          <a:solidFill>
            <a:srgbClr val="FFFFFF"/>
          </a:solidFill>
          <a:ln w="9360">
            <a:solidFill>
              <a:srgbClr val="000000"/>
            </a:solidFill>
            <a:miter lim="800000"/>
            <a:headEnd/>
            <a:tailEnd/>
          </a:ln>
          <a:effectLst/>
        </p:spPr>
        <p:txBody>
          <a:bodyPr wrap="none" lIns="91427" tIns="45713" rIns="91427" bIns="45713" anchor="ctr"/>
          <a:lstStyle/>
          <a:p>
            <a:endParaRPr lang="en-US"/>
          </a:p>
        </p:txBody>
      </p:sp>
      <p:sp>
        <p:nvSpPr>
          <p:cNvPr id="442371" name="Rectangle 3"/>
          <p:cNvSpPr txBox="1">
            <a:spLocks noGrp="1" noChangeArrowheads="1"/>
          </p:cNvSpPr>
          <p:nvPr>
            <p:ph type="body"/>
          </p:nvPr>
        </p:nvSpPr>
        <p:spPr>
          <a:xfrm>
            <a:off x="1438443" y="3334810"/>
            <a:ext cx="6411449" cy="2684538"/>
          </a:xfrm>
          <a:ln/>
        </p:spPr>
        <p:txBody>
          <a:bodyPr wrap="none" anchor="ctr"/>
          <a:lstStyle/>
          <a:p>
            <a:r>
              <a:rPr lang="en-US" sz="1050" dirty="0"/>
              <a:t>Before we move on,</a:t>
            </a:r>
            <a:r>
              <a:rPr lang="en-US" sz="1050" baseline="0" dirty="0"/>
              <a:t> a couple of words on difference between HPC and HTC</a:t>
            </a:r>
            <a:endParaRPr lang="en-US" sz="1050" dirty="0"/>
          </a:p>
        </p:txBody>
      </p:sp>
    </p:spTree>
    <p:extLst>
      <p:ext uri="{BB962C8B-B14F-4D97-AF65-F5344CB8AC3E}">
        <p14:creationId xmlns:p14="http://schemas.microsoft.com/office/powerpoint/2010/main" val="31270950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000" dirty="0"/>
              <a:t>How do you know if it makes sense or not to parallelize a piece of code?</a:t>
            </a:r>
          </a:p>
          <a:p>
            <a:pPr marL="171450" indent="-171450">
              <a:buFont typeface="Arial" panose="020B0604020202020204" pitchFamily="34" charset="0"/>
              <a:buChar char="•"/>
            </a:pPr>
            <a:r>
              <a:rPr lang="en-US" sz="1000" dirty="0"/>
              <a:t>What</a:t>
            </a:r>
            <a:r>
              <a:rPr lang="en-US" sz="1000" baseline="0" dirty="0"/>
              <a:t> should you expect (in terms of speedup)?</a:t>
            </a:r>
            <a:endParaRPr lang="en-US" sz="1000"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32</a:t>
            </a:fld>
            <a:endParaRPr lang="en-US"/>
          </a:p>
        </p:txBody>
      </p:sp>
    </p:spTree>
    <p:extLst>
      <p:ext uri="{BB962C8B-B14F-4D97-AF65-F5344CB8AC3E}">
        <p14:creationId xmlns:p14="http://schemas.microsoft.com/office/powerpoint/2010/main" val="15380936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AE4C8A-7FCC-4BF0-B5D4-6F864E13FBF8}" type="slidenum">
              <a:rPr lang="en-US"/>
              <a:pPr/>
              <a:t>33</a:t>
            </a:fld>
            <a:endParaRPr lang="en-US"/>
          </a:p>
        </p:txBody>
      </p:sp>
      <p:sp>
        <p:nvSpPr>
          <p:cNvPr id="421890" name="Rectangle 2"/>
          <p:cNvSpPr>
            <a:spLocks noGrp="1" noRot="1" noChangeAspect="1" noChangeArrowheads="1" noTextEdit="1"/>
          </p:cNvSpPr>
          <p:nvPr>
            <p:ph type="sldImg"/>
          </p:nvPr>
        </p:nvSpPr>
        <p:spPr>
          <a:ln/>
        </p:spPr>
      </p:sp>
      <p:sp>
        <p:nvSpPr>
          <p:cNvPr id="4218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284125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i="0" kern="1200" dirty="0">
                <a:solidFill>
                  <a:schemeClr val="tx1"/>
                </a:solidFill>
                <a:effectLst/>
                <a:latin typeface="Arial" pitchFamily="34" charset="0"/>
                <a:ea typeface="+mn-ea"/>
                <a:cs typeface="+mn-cs"/>
              </a:rPr>
              <a:t>Direct</a:t>
            </a:r>
            <a:r>
              <a:rPr lang="en-US" sz="800" b="0" i="0" kern="1200" dirty="0">
                <a:solidFill>
                  <a:schemeClr val="tx1"/>
                </a:solidFill>
                <a:effectLst/>
                <a:latin typeface="Arial" pitchFamily="34" charset="0"/>
                <a:ea typeface="+mn-ea"/>
                <a:cs typeface="+mn-cs"/>
              </a:rPr>
              <a:t> </a:t>
            </a:r>
            <a:r>
              <a:rPr lang="en-US" sz="800" b="1" i="0" kern="1200" dirty="0">
                <a:solidFill>
                  <a:schemeClr val="tx1"/>
                </a:solidFill>
                <a:effectLst/>
                <a:latin typeface="Arial" pitchFamily="34" charset="0"/>
                <a:ea typeface="+mn-ea"/>
                <a:cs typeface="+mn-cs"/>
              </a:rPr>
              <a:t>Media</a:t>
            </a:r>
            <a:r>
              <a:rPr lang="en-US" sz="800" b="0" i="0" kern="1200" dirty="0">
                <a:solidFill>
                  <a:schemeClr val="tx1"/>
                </a:solidFill>
                <a:effectLst/>
                <a:latin typeface="Arial" pitchFamily="34" charset="0"/>
                <a:ea typeface="+mn-ea"/>
                <a:cs typeface="+mn-cs"/>
              </a:rPr>
              <a:t> </a:t>
            </a:r>
            <a:r>
              <a:rPr lang="en-US" sz="800" b="1" i="0" kern="1200" dirty="0">
                <a:solidFill>
                  <a:schemeClr val="tx1"/>
                </a:solidFill>
                <a:effectLst/>
                <a:latin typeface="Arial" pitchFamily="34" charset="0"/>
                <a:ea typeface="+mn-ea"/>
                <a:cs typeface="+mn-cs"/>
              </a:rPr>
              <a:t>Interface</a:t>
            </a:r>
            <a:r>
              <a:rPr lang="en-US" sz="800" b="0" i="0" kern="1200" dirty="0">
                <a:solidFill>
                  <a:schemeClr val="tx1"/>
                </a:solidFill>
                <a:effectLst/>
                <a:latin typeface="Arial" pitchFamily="34" charset="0"/>
                <a:ea typeface="+mn-ea"/>
                <a:cs typeface="+mn-cs"/>
              </a:rPr>
              <a:t> (</a:t>
            </a:r>
            <a:r>
              <a:rPr lang="en-US" sz="800" b="1" i="0" kern="1200" dirty="0">
                <a:solidFill>
                  <a:schemeClr val="tx1"/>
                </a:solidFill>
                <a:effectLst/>
                <a:latin typeface="Arial" pitchFamily="34" charset="0"/>
                <a:ea typeface="+mn-ea"/>
                <a:cs typeface="+mn-cs"/>
              </a:rPr>
              <a:t>DMI</a:t>
            </a:r>
            <a:r>
              <a:rPr lang="en-US" sz="800" b="0" i="0" kern="1200" dirty="0">
                <a:solidFill>
                  <a:schemeClr val="tx1"/>
                </a:solidFill>
                <a:effectLst/>
                <a:latin typeface="Arial" pitchFamily="34" charset="0"/>
                <a:ea typeface="+mn-ea"/>
                <a:cs typeface="+mn-cs"/>
              </a:rPr>
              <a:t>) is the link between the </a:t>
            </a:r>
            <a:r>
              <a:rPr lang="en-US" sz="800" b="0" i="0" kern="1200" dirty="0" err="1">
                <a:solidFill>
                  <a:schemeClr val="tx1"/>
                </a:solidFill>
                <a:effectLst/>
                <a:latin typeface="Arial" pitchFamily="34" charset="0"/>
                <a:ea typeface="+mn-ea"/>
                <a:cs typeface="+mn-cs"/>
              </a:rPr>
              <a:t>northbridge</a:t>
            </a:r>
            <a:r>
              <a:rPr lang="en-US" sz="800" b="0" i="0" kern="1200" dirty="0">
                <a:solidFill>
                  <a:schemeClr val="tx1"/>
                </a:solidFill>
                <a:effectLst/>
                <a:latin typeface="Arial" pitchFamily="34" charset="0"/>
                <a:ea typeface="+mn-ea"/>
                <a:cs typeface="+mn-cs"/>
              </a:rPr>
              <a:t> and </a:t>
            </a:r>
            <a:r>
              <a:rPr lang="en-US" sz="800" b="0" i="0" kern="1200" dirty="0" err="1">
                <a:solidFill>
                  <a:schemeClr val="tx1"/>
                </a:solidFill>
                <a:effectLst/>
                <a:latin typeface="Arial" pitchFamily="34" charset="0"/>
                <a:ea typeface="+mn-ea"/>
                <a:cs typeface="+mn-cs"/>
              </a:rPr>
              <a:t>southbridge</a:t>
            </a:r>
            <a:r>
              <a:rPr lang="en-US" sz="800" b="0" i="0" kern="1200" dirty="0">
                <a:solidFill>
                  <a:schemeClr val="tx1"/>
                </a:solidFill>
                <a:effectLst/>
                <a:latin typeface="Arial" pitchFamily="34" charset="0"/>
                <a:ea typeface="+mn-ea"/>
                <a:cs typeface="+mn-cs"/>
              </a:rPr>
              <a:t> on a computer motherboard</a:t>
            </a:r>
            <a:endParaRPr lang="en-US" sz="800"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8</a:t>
            </a:fld>
            <a:endParaRPr lang="en-US"/>
          </a:p>
        </p:txBody>
      </p:sp>
    </p:spTree>
    <p:extLst>
      <p:ext uri="{BB962C8B-B14F-4D97-AF65-F5344CB8AC3E}">
        <p14:creationId xmlns:p14="http://schemas.microsoft.com/office/powerpoint/2010/main" val="41621303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1.5X</a:t>
            </a:r>
          </a:p>
          <a:p>
            <a:r>
              <a:rPr lang="en-US" dirty="0"/>
              <a:t>(60 + 40)/(60 + 40/6)</a:t>
            </a:r>
          </a:p>
          <a:p>
            <a:endParaRPr lang="en-US" dirty="0"/>
          </a:p>
          <a:p>
            <a:r>
              <a:rPr lang="en-US" dirty="0"/>
              <a:t>Asymptotically: 100/60 = 5/3=1.666 X</a:t>
            </a:r>
          </a:p>
        </p:txBody>
      </p:sp>
      <p:sp>
        <p:nvSpPr>
          <p:cNvPr id="4" name="Slide Number Placeholder 3"/>
          <p:cNvSpPr>
            <a:spLocks noGrp="1"/>
          </p:cNvSpPr>
          <p:nvPr>
            <p:ph type="sldNum" sz="quarter" idx="10"/>
          </p:nvPr>
        </p:nvSpPr>
        <p:spPr/>
        <p:txBody>
          <a:bodyPr/>
          <a:lstStyle/>
          <a:p>
            <a:fld id="{A6821D61-D015-4274-B894-314414003888}" type="slidenum">
              <a:rPr lang="en-US" smtClean="0"/>
              <a:pPr/>
              <a:t>34</a:t>
            </a:fld>
            <a:endParaRPr lang="en-US"/>
          </a:p>
        </p:txBody>
      </p:sp>
    </p:spTree>
    <p:extLst>
      <p:ext uri="{BB962C8B-B14F-4D97-AF65-F5344CB8AC3E}">
        <p14:creationId xmlns:p14="http://schemas.microsoft.com/office/powerpoint/2010/main" val="8158221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900" dirty="0"/>
              <a:t>It’s </a:t>
            </a:r>
            <a:r>
              <a:rPr lang="en-US" sz="900" b="1" dirty="0"/>
              <a:t>fast</a:t>
            </a:r>
            <a:r>
              <a:rPr lang="en-US" sz="900" dirty="0"/>
              <a:t> for a variety of jobs </a:t>
            </a:r>
            <a:br>
              <a:rPr lang="en-US" sz="900" dirty="0"/>
            </a:br>
            <a:r>
              <a:rPr lang="en-US" sz="900" dirty="0"/>
              <a:t>Really good for data parallelism (another way of saying </a:t>
            </a:r>
            <a:r>
              <a:rPr lang="en-US" sz="900" b="1" dirty="0"/>
              <a:t>SIMD</a:t>
            </a:r>
            <a:r>
              <a:rPr lang="en-US" sz="900" dirty="0"/>
              <a:t>) </a:t>
            </a:r>
            <a:br>
              <a:rPr lang="en-US" sz="900" dirty="0"/>
            </a:br>
            <a:endParaRPr lang="en-US" sz="900" dirty="0"/>
          </a:p>
          <a:p>
            <a:pPr marL="171450" indent="-171450">
              <a:buFont typeface="Arial" panose="020B0604020202020204" pitchFamily="34" charset="0"/>
              <a:buChar char="•"/>
            </a:pPr>
            <a:r>
              <a:rPr lang="en-US" sz="900" dirty="0"/>
              <a:t>It’s </a:t>
            </a:r>
            <a:r>
              <a:rPr lang="en-US" sz="900" b="1" dirty="0"/>
              <a:t>cheap</a:t>
            </a:r>
            <a:r>
              <a:rPr lang="en-US" sz="900" dirty="0"/>
              <a:t> to get one ($120 to $480) </a:t>
            </a:r>
            <a:br>
              <a:rPr lang="en-US" sz="900" dirty="0"/>
            </a:br>
            <a:r>
              <a:rPr lang="en-US" sz="900" dirty="0"/>
              <a:t>High end GPUs for Scientific Computing are more like $7000</a:t>
            </a:r>
            <a:br>
              <a:rPr lang="en-US" sz="900" dirty="0"/>
            </a:br>
            <a:endParaRPr lang="en-US" sz="900" dirty="0"/>
          </a:p>
          <a:p>
            <a:pPr marL="171450" indent="-171450">
              <a:buFont typeface="Arial" panose="020B0604020202020204" pitchFamily="34" charset="0"/>
              <a:buChar char="•"/>
            </a:pPr>
            <a:r>
              <a:rPr lang="en-US" sz="900" dirty="0"/>
              <a:t>GPUs are </a:t>
            </a:r>
            <a:r>
              <a:rPr lang="en-US" sz="900" b="1" dirty="0"/>
              <a:t>everywhere</a:t>
            </a:r>
            <a:r>
              <a:rPr lang="en-US" sz="900" dirty="0"/>
              <a:t> </a:t>
            </a:r>
            <a:br>
              <a:rPr lang="en-US" sz="900" dirty="0"/>
            </a:br>
            <a:r>
              <a:rPr lang="en-US" sz="900" dirty="0"/>
              <a:t>Chances are you have one or at least have easy access to one</a:t>
            </a:r>
          </a:p>
        </p:txBody>
      </p:sp>
      <p:sp>
        <p:nvSpPr>
          <p:cNvPr id="4" name="Slide Number Placeholder 3"/>
          <p:cNvSpPr>
            <a:spLocks noGrp="1"/>
          </p:cNvSpPr>
          <p:nvPr>
            <p:ph type="sldNum" sz="quarter" idx="10"/>
          </p:nvPr>
        </p:nvSpPr>
        <p:spPr/>
        <p:txBody>
          <a:bodyPr/>
          <a:lstStyle/>
          <a:p>
            <a:fld id="{ACA57CD3-0AAD-47D4-AA49-9D7CA2CEB419}" type="slidenum">
              <a:rPr lang="en-US" smtClean="0"/>
              <a:pPr/>
              <a:t>37</a:t>
            </a:fld>
            <a:endParaRPr lang="en-US"/>
          </a:p>
        </p:txBody>
      </p:sp>
    </p:spTree>
    <p:extLst>
      <p:ext uri="{BB962C8B-B14F-4D97-AF65-F5344CB8AC3E}">
        <p14:creationId xmlns:p14="http://schemas.microsoft.com/office/powerpoint/2010/main" val="3369268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AB9AED-D7C4-4981-BFED-567A6F795FCB}" type="slidenum">
              <a:rPr lang="en-US"/>
              <a:pPr/>
              <a:t>38</a:t>
            </a:fld>
            <a:endParaRPr lang="en-US"/>
          </a:p>
        </p:txBody>
      </p:sp>
      <p:sp>
        <p:nvSpPr>
          <p:cNvPr id="20482" name="Rectangle 2"/>
          <p:cNvSpPr>
            <a:spLocks noGrp="1" noRot="1" noChangeAspect="1" noChangeArrowheads="1" noTextEdit="1"/>
          </p:cNvSpPr>
          <p:nvPr>
            <p:ph type="sldImg"/>
          </p:nvPr>
        </p:nvSpPr>
        <p:spPr>
          <a:solidFill>
            <a:srgbClr val="FFFFFF"/>
          </a:solidFill>
          <a:ln/>
        </p:spPr>
      </p:sp>
      <p:sp>
        <p:nvSpPr>
          <p:cNvPr id="20483" name="Text Box 3"/>
          <p:cNvSpPr txBox="1">
            <a:spLocks noGrp="1" noChangeArrowheads="1"/>
          </p:cNvSpPr>
          <p:nvPr>
            <p:ph type="body" idx="1"/>
          </p:nvPr>
        </p:nvSpPr>
        <p:spPr>
          <a:noFill/>
          <a:ln/>
        </p:spPr>
        <p:txBody>
          <a:bodyPr wrap="none" anchor="ctr"/>
          <a:lstStyle/>
          <a:p>
            <a:pPr defTabSz="474184"/>
            <a:r>
              <a:rPr lang="en-US" sz="900" dirty="0"/>
              <a:t>The bridge</a:t>
            </a:r>
            <a:r>
              <a:rPr lang="en-US" sz="900" baseline="0" dirty="0"/>
              <a:t> now absorbed in CPU (the chipset).</a:t>
            </a:r>
          </a:p>
          <a:p>
            <a:pPr defTabSz="474184"/>
            <a:endParaRPr lang="en-US" sz="900" baseline="0" dirty="0"/>
          </a:p>
          <a:p>
            <a:pPr defTabSz="474184"/>
            <a:r>
              <a:rPr lang="en-US" sz="900" baseline="0" dirty="0"/>
              <a:t>GPUs also called </a:t>
            </a:r>
            <a:r>
              <a:rPr lang="en-US" sz="900" b="1" baseline="0" dirty="0"/>
              <a:t>accelerators</a:t>
            </a:r>
            <a:r>
              <a:rPr lang="en-US" sz="900" baseline="0" dirty="0"/>
              <a:t> or </a:t>
            </a:r>
            <a:r>
              <a:rPr lang="en-US" sz="900" b="1" baseline="0" dirty="0"/>
              <a:t>co-processors</a:t>
            </a:r>
            <a:r>
              <a:rPr lang="en-US" sz="900" baseline="0" dirty="0"/>
              <a:t> (complement the CPU).</a:t>
            </a:r>
            <a:endParaRPr lang="en-US" sz="900" dirty="0"/>
          </a:p>
          <a:p>
            <a:pPr defTabSz="474184"/>
            <a:endParaRPr lang="en-US" sz="900" dirty="0"/>
          </a:p>
          <a:p>
            <a:pPr defTabSz="474184"/>
            <a:r>
              <a:rPr lang="en-US" sz="900" dirty="0"/>
              <a:t>The GPU connected</a:t>
            </a:r>
            <a:r>
              <a:rPr lang="en-US" sz="900" baseline="0" dirty="0"/>
              <a:t> through the </a:t>
            </a:r>
            <a:r>
              <a:rPr lang="en-US" sz="900" baseline="0" dirty="0" err="1"/>
              <a:t>PCIe</a:t>
            </a:r>
            <a:r>
              <a:rPr lang="en-US" sz="900" baseline="0" dirty="0"/>
              <a:t> bus</a:t>
            </a:r>
            <a:endParaRPr lang="en-US" sz="900" dirty="0"/>
          </a:p>
          <a:p>
            <a:pPr defTabSz="474184"/>
            <a:endParaRPr lang="en-US" sz="900" dirty="0"/>
          </a:p>
          <a:p>
            <a:pPr defTabSz="474184"/>
            <a:r>
              <a:rPr lang="en-US" sz="900" dirty="0"/>
              <a:t>In </a:t>
            </a:r>
            <a:r>
              <a:rPr lang="en-US" sz="900" dirty="0" err="1"/>
              <a:t>PCIe</a:t>
            </a:r>
            <a:r>
              <a:rPr lang="en-US" sz="900" dirty="0"/>
              <a:t> 1.1 (currently the most common version) each lane sends information at a rate of 250 </a:t>
            </a:r>
            <a:r>
              <a:rPr lang="en-US" sz="900" dirty="0">
                <a:hlinkClick r:id="rId3" tooltip="Megabyte"/>
              </a:rPr>
              <a:t>MB</a:t>
            </a:r>
            <a:r>
              <a:rPr lang="en-US" sz="900" dirty="0"/>
              <a:t>/s (250 million bytes per second) in each direction.</a:t>
            </a:r>
            <a:br>
              <a:rPr lang="en-US" sz="900" dirty="0"/>
            </a:br>
            <a:r>
              <a:rPr lang="en-US" sz="900" dirty="0" err="1"/>
              <a:t>PCIe</a:t>
            </a:r>
            <a:r>
              <a:rPr lang="en-US" sz="900" dirty="0"/>
              <a:t> 2.0 doubles this data rate, introduced in late 2007, </a:t>
            </a:r>
            <a:r>
              <a:rPr lang="en-US" sz="900" dirty="0" err="1"/>
              <a:t>PCIe</a:t>
            </a:r>
            <a:r>
              <a:rPr lang="en-US" sz="900" dirty="0"/>
              <a:t> 2.0 is found on newer systems such as those based around the Intel X38 or AMD 780G chipsets.</a:t>
            </a:r>
            <a:br>
              <a:rPr lang="en-US" sz="900" dirty="0"/>
            </a:br>
            <a:r>
              <a:rPr lang="en-US" sz="900" dirty="0"/>
              <a:t>The latest proposed </a:t>
            </a:r>
            <a:r>
              <a:rPr lang="en-US" sz="900" dirty="0" err="1"/>
              <a:t>PCIe</a:t>
            </a:r>
            <a:r>
              <a:rPr lang="en-US" sz="900" dirty="0"/>
              <a:t> 3.0 standard will increase the speed of the links further (tentatively scheduled for release around 2010).</a:t>
            </a:r>
            <a:r>
              <a:rPr lang="en-US" sz="900" dirty="0">
                <a:hlinkClick r:id="" action="ppaction://noaction"/>
              </a:rPr>
              <a:t>[1]</a:t>
            </a:r>
            <a:endParaRPr lang="en-US" sz="900" dirty="0"/>
          </a:p>
          <a:p>
            <a:pPr defTabSz="474184"/>
            <a:r>
              <a:rPr lang="en-US" sz="900" dirty="0"/>
              <a:t>Each </a:t>
            </a:r>
            <a:r>
              <a:rPr lang="en-US" sz="900" dirty="0" err="1"/>
              <a:t>PCIe</a:t>
            </a:r>
            <a:r>
              <a:rPr lang="en-US" sz="900" dirty="0"/>
              <a:t> slot carries either one, two, four, eight, sixteen or thirty-two lanes of data between the motherboard and the </a:t>
            </a:r>
            <a:r>
              <a:rPr lang="en-US" sz="900" dirty="0" err="1"/>
              <a:t>addin</a:t>
            </a:r>
            <a:r>
              <a:rPr lang="en-US" sz="900" dirty="0"/>
              <a:t> card. Lane counts are written with an "x" prefix e.g. x1 for a single-lane card and x16 for a sixteen-lane card. Thirty-two lanes of 250 MB/s (</a:t>
            </a:r>
            <a:r>
              <a:rPr lang="en-US" sz="900" dirty="0" err="1"/>
              <a:t>PCIe</a:t>
            </a:r>
            <a:r>
              <a:rPr lang="en-US" sz="900" dirty="0"/>
              <a:t> 1.1) gives a maximum </a:t>
            </a:r>
            <a:r>
              <a:rPr lang="en-US" sz="900" dirty="0">
                <a:hlinkClick r:id="rId4" tooltip="Transfer rate"/>
              </a:rPr>
              <a:t>transfer rate</a:t>
            </a:r>
            <a:r>
              <a:rPr lang="en-US" sz="900" dirty="0"/>
              <a:t> of 8 GB/s (250 MB/s x 32, i.e., 8 billion bytes per second) in each direction. However the largest size in common use for </a:t>
            </a:r>
            <a:r>
              <a:rPr lang="en-US" sz="900" dirty="0" err="1"/>
              <a:t>PCIe</a:t>
            </a:r>
            <a:r>
              <a:rPr lang="en-US" sz="900" dirty="0"/>
              <a:t> 1.1 is x16, giving a transfer rate of 4 GB/s (250 MB/s x 16) in each direction. Putting this into perspective, a single lane for </a:t>
            </a:r>
            <a:r>
              <a:rPr lang="en-US" sz="900" dirty="0" err="1"/>
              <a:t>PCIe</a:t>
            </a:r>
            <a:r>
              <a:rPr lang="en-US" sz="900" dirty="0"/>
              <a:t> 1.1 has nearly twice the data rate of normal PCI, a four-lane slot has a transfer rate comparable to the fastest version of the old parallel PCI-X 1.0, and an eight-lane slot has a transfer rate comparable to the fastest version of AGP. However the data rates cited must be </a:t>
            </a:r>
            <a:r>
              <a:rPr lang="en-US" sz="900" dirty="0" err="1"/>
              <a:t>derated</a:t>
            </a:r>
            <a:r>
              <a:rPr lang="en-US" sz="900" dirty="0"/>
              <a:t> because 8b/10b coding is used in the physical layer. The link transfer speeds cited are to be considered maximum theoretical data rates.</a:t>
            </a:r>
          </a:p>
          <a:p>
            <a:pPr defTabSz="474184"/>
            <a:r>
              <a:rPr lang="en-US" sz="900" dirty="0" err="1"/>
              <a:t>PCIe</a:t>
            </a:r>
            <a:r>
              <a:rPr lang="en-US" sz="900" dirty="0"/>
              <a:t> slots come in a variety of physically different sizes referred to by the maximum lane count they support, </a:t>
            </a:r>
            <a:r>
              <a:rPr lang="en-US" sz="900" dirty="0" err="1"/>
              <a:t>ie</a:t>
            </a:r>
            <a:r>
              <a:rPr lang="en-US" sz="900" dirty="0"/>
              <a:t>. x1, x2, x4, x8, x16 and x32. A </a:t>
            </a:r>
            <a:r>
              <a:rPr lang="en-US" sz="900" dirty="0" err="1"/>
              <a:t>PCIe</a:t>
            </a:r>
            <a:r>
              <a:rPr lang="en-US" sz="900" dirty="0"/>
              <a:t> card will fit into a slot of its size or bigger, but not into a smaller </a:t>
            </a:r>
            <a:r>
              <a:rPr lang="en-US" sz="900" dirty="0" err="1"/>
              <a:t>PCIe</a:t>
            </a:r>
            <a:r>
              <a:rPr lang="en-US" sz="900" dirty="0"/>
              <a:t> slot.</a:t>
            </a:r>
          </a:p>
        </p:txBody>
      </p:sp>
    </p:spTree>
    <p:extLst>
      <p:ext uri="{BB962C8B-B14F-4D97-AF65-F5344CB8AC3E}">
        <p14:creationId xmlns:p14="http://schemas.microsoft.com/office/powerpoint/2010/main" val="42770170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(2018):</a:t>
            </a:r>
            <a:r>
              <a:rPr lang="en-US" baseline="0" dirty="0"/>
              <a:t> Volta</a:t>
            </a:r>
            <a:endParaRPr lang="en-US" dirty="0"/>
          </a:p>
        </p:txBody>
      </p:sp>
      <p:sp>
        <p:nvSpPr>
          <p:cNvPr id="4" name="Slide Number Placeholder 3"/>
          <p:cNvSpPr>
            <a:spLocks noGrp="1"/>
          </p:cNvSpPr>
          <p:nvPr>
            <p:ph type="sldNum" sz="quarter" idx="10"/>
          </p:nvPr>
        </p:nvSpPr>
        <p:spPr/>
        <p:txBody>
          <a:bodyPr/>
          <a:lstStyle/>
          <a:p>
            <a:fld id="{ACA57CD3-0AAD-47D4-AA49-9D7CA2CEB419}" type="slidenum">
              <a:rPr lang="en-US" smtClean="0"/>
              <a:pPr/>
              <a:t>40</a:t>
            </a:fld>
            <a:endParaRPr lang="en-US"/>
          </a:p>
        </p:txBody>
      </p:sp>
    </p:spTree>
    <p:extLst>
      <p:ext uri="{BB962C8B-B14F-4D97-AF65-F5344CB8AC3E}">
        <p14:creationId xmlns:p14="http://schemas.microsoft.com/office/powerpoint/2010/main" val="5615187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How else</a:t>
            </a:r>
            <a:r>
              <a:rPr lang="en-US" sz="900" baseline="0" dirty="0"/>
              <a:t> </a:t>
            </a:r>
            <a:r>
              <a:rPr lang="en-US" sz="900" dirty="0"/>
              <a:t>could you organize 3 billion (today 7 billion) transistors?</a:t>
            </a:r>
          </a:p>
          <a:p>
            <a:endParaRPr lang="en-US" sz="900" dirty="0"/>
          </a:p>
          <a:p>
            <a:r>
              <a:rPr lang="en-US" sz="900" b="1" dirty="0"/>
              <a:t>Specialize</a:t>
            </a:r>
            <a:r>
              <a:rPr lang="en-US" sz="900" dirty="0"/>
              <a:t> the hardware. </a:t>
            </a:r>
            <a:br>
              <a:rPr lang="en-US" sz="900" dirty="0"/>
            </a:br>
            <a:r>
              <a:rPr lang="en-US" sz="900" dirty="0"/>
              <a:t>Organize it into a bunch of </a:t>
            </a:r>
            <a:r>
              <a:rPr lang="en-US" sz="900" b="1" dirty="0"/>
              <a:t>Streaming Multiprocessors </a:t>
            </a:r>
            <a:r>
              <a:rPr lang="en-US" sz="900" b="0" dirty="0"/>
              <a:t>and dedicate most transistors to number crunching (ALUs)</a:t>
            </a:r>
          </a:p>
          <a:p>
            <a:endParaRPr lang="en-US" sz="900" dirty="0"/>
          </a:p>
        </p:txBody>
      </p:sp>
      <p:sp>
        <p:nvSpPr>
          <p:cNvPr id="4" name="Slide Number Placeholder 3"/>
          <p:cNvSpPr>
            <a:spLocks noGrp="1"/>
          </p:cNvSpPr>
          <p:nvPr>
            <p:ph type="sldNum" sz="quarter" idx="10"/>
          </p:nvPr>
        </p:nvSpPr>
        <p:spPr/>
        <p:txBody>
          <a:bodyPr/>
          <a:lstStyle/>
          <a:p>
            <a:fld id="{ACA57CD3-0AAD-47D4-AA49-9D7CA2CEB419}" type="slidenum">
              <a:rPr lang="en-US" smtClean="0"/>
              <a:pPr/>
              <a:t>42</a:t>
            </a:fld>
            <a:endParaRPr lang="en-US"/>
          </a:p>
        </p:txBody>
      </p:sp>
    </p:spTree>
    <p:extLst>
      <p:ext uri="{BB962C8B-B14F-4D97-AF65-F5344CB8AC3E}">
        <p14:creationId xmlns:p14="http://schemas.microsoft.com/office/powerpoint/2010/main" val="27677926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t>An SM is the quantum of scalability on a GPU</a:t>
            </a:r>
            <a:r>
              <a:rPr lang="en-US" sz="900" dirty="0"/>
              <a:t>.  More $ </a:t>
            </a:r>
            <a:r>
              <a:rPr lang="en-US" sz="900" dirty="0">
                <a:sym typeface="Wingdings" panose="05000000000000000000" pitchFamily="2" charset="2"/>
              </a:rPr>
              <a:t> more SMs</a:t>
            </a:r>
            <a:endParaRPr lang="en-US" sz="900" dirty="0"/>
          </a:p>
          <a:p>
            <a:r>
              <a:rPr lang="en-US" sz="900" dirty="0"/>
              <a:t>Think of an SM as a single core on a CPU</a:t>
            </a:r>
            <a:r>
              <a:rPr lang="en-US" sz="900" baseline="0" dirty="0"/>
              <a:t> (do not buy into NVIDIA’s marketing)</a:t>
            </a:r>
          </a:p>
          <a:p>
            <a:endParaRPr lang="en-US" sz="900" baseline="0" dirty="0"/>
          </a:p>
          <a:p>
            <a:r>
              <a:rPr lang="en-US" sz="900" baseline="0" dirty="0"/>
              <a:t>Why is this important?  Think of launching a job with 1 million threads.  The more SMs you have, the more SPs…</a:t>
            </a:r>
          </a:p>
          <a:p>
            <a:r>
              <a:rPr lang="en-US" sz="900" baseline="0" dirty="0"/>
              <a:t>512= 16 x 32</a:t>
            </a:r>
            <a:endParaRPr lang="en-US" sz="900" dirty="0"/>
          </a:p>
          <a:p>
            <a:endParaRPr lang="en-US" sz="900" dirty="0"/>
          </a:p>
          <a:p>
            <a:r>
              <a:rPr lang="en-US" sz="900" dirty="0"/>
              <a:t>Components:</a:t>
            </a:r>
          </a:p>
          <a:p>
            <a:pPr marL="171450" indent="-171450">
              <a:buFont typeface="Arial" panose="020B0604020202020204" pitchFamily="34" charset="0"/>
              <a:buChar char="•"/>
            </a:pPr>
            <a:r>
              <a:rPr lang="en-US" sz="900" dirty="0"/>
              <a:t>16+16 = 32 SPs</a:t>
            </a:r>
          </a:p>
          <a:p>
            <a:pPr marL="171450" indent="-171450">
              <a:buFont typeface="Arial" panose="020B0604020202020204" pitchFamily="34" charset="0"/>
              <a:buChar char="•"/>
            </a:pPr>
            <a:r>
              <a:rPr lang="en-US" sz="900" dirty="0"/>
              <a:t>16 load/store units</a:t>
            </a:r>
          </a:p>
          <a:p>
            <a:pPr marL="171450" indent="-171450">
              <a:buFont typeface="Arial" panose="020B0604020202020204" pitchFamily="34" charset="0"/>
              <a:buChar char="•"/>
            </a:pPr>
            <a:r>
              <a:rPr lang="en-US" sz="900" dirty="0"/>
              <a:t>4 SFU (for special functions)</a:t>
            </a:r>
          </a:p>
          <a:p>
            <a:pPr marL="171450" indent="-171450">
              <a:buFont typeface="Arial" panose="020B0604020202020204" pitchFamily="34" charset="0"/>
              <a:buChar char="•"/>
            </a:pPr>
            <a:r>
              <a:rPr lang="en-US" sz="900" dirty="0"/>
              <a:t>2 warp schedulers</a:t>
            </a:r>
          </a:p>
          <a:p>
            <a:endParaRPr lang="en-US" sz="900" dirty="0"/>
          </a:p>
          <a:p>
            <a:r>
              <a:rPr lang="en-US" sz="900" dirty="0"/>
              <a:t>Several clock rates:</a:t>
            </a:r>
          </a:p>
          <a:p>
            <a:pPr marL="171450" indent="-171450">
              <a:buFont typeface="Arial" panose="020B0604020202020204" pitchFamily="34" charset="0"/>
              <a:buChar char="•"/>
            </a:pPr>
            <a:r>
              <a:rPr lang="en-US" sz="900" dirty="0" err="1"/>
              <a:t>Shaders</a:t>
            </a:r>
            <a:r>
              <a:rPr lang="en-US" sz="900" dirty="0"/>
              <a:t> (SPs)</a:t>
            </a:r>
          </a:p>
          <a:p>
            <a:pPr marL="171450" indent="-171450">
              <a:buFont typeface="Arial" panose="020B0604020202020204" pitchFamily="34" charset="0"/>
              <a:buChar char="•"/>
            </a:pPr>
            <a:r>
              <a:rPr lang="en-US" sz="900" dirty="0"/>
              <a:t>Scheduler: ½ the frequency of the SPs</a:t>
            </a:r>
          </a:p>
          <a:p>
            <a:pPr marL="171450" indent="-171450">
              <a:buFont typeface="Arial" panose="020B0604020202020204" pitchFamily="34" charset="0"/>
              <a:buChar char="•"/>
            </a:pPr>
            <a:r>
              <a:rPr lang="en-US" sz="900" dirty="0"/>
              <a:t>Memory:</a:t>
            </a:r>
            <a:r>
              <a:rPr lang="en-US" sz="900" baseline="0" dirty="0"/>
              <a:t> own rate</a:t>
            </a:r>
            <a:endParaRPr lang="en-US" sz="900" dirty="0"/>
          </a:p>
        </p:txBody>
      </p:sp>
      <p:sp>
        <p:nvSpPr>
          <p:cNvPr id="4" name="Slide Number Placeholder 3"/>
          <p:cNvSpPr>
            <a:spLocks noGrp="1"/>
          </p:cNvSpPr>
          <p:nvPr>
            <p:ph type="sldNum" sz="quarter" idx="10"/>
          </p:nvPr>
        </p:nvSpPr>
        <p:spPr/>
        <p:txBody>
          <a:bodyPr/>
          <a:lstStyle/>
          <a:p>
            <a:fld id="{ACA57CD3-0AAD-47D4-AA49-9D7CA2CEB419}" type="slidenum">
              <a:rPr lang="en-US" smtClean="0"/>
              <a:pPr/>
              <a:t>43</a:t>
            </a:fld>
            <a:endParaRPr lang="en-US"/>
          </a:p>
        </p:txBody>
      </p:sp>
    </p:spTree>
    <p:extLst>
      <p:ext uri="{BB962C8B-B14F-4D97-AF65-F5344CB8AC3E}">
        <p14:creationId xmlns:p14="http://schemas.microsoft.com/office/powerpoint/2010/main" val="15711868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 full GV100 GPU has a total of:</a:t>
            </a:r>
          </a:p>
          <a:p>
            <a:pPr marL="171450" indent="-171450">
              <a:buFontTx/>
              <a:buChar char="-"/>
            </a:pPr>
            <a:r>
              <a:rPr lang="en-US" sz="1200" b="0" i="0" u="none" strike="noStrike" kern="1200" baseline="0" dirty="0">
                <a:solidFill>
                  <a:schemeClr val="tx1"/>
                </a:solidFill>
                <a:latin typeface="+mn-lt"/>
                <a:ea typeface="+mn-ea"/>
                <a:cs typeface="+mn-cs"/>
              </a:rPr>
              <a:t>5376 FP32 cores</a:t>
            </a:r>
          </a:p>
          <a:p>
            <a:pPr marL="171450" indent="-171450">
              <a:buFontTx/>
              <a:buChar char="-"/>
            </a:pPr>
            <a:r>
              <a:rPr lang="en-US" sz="1200" b="0" i="0" u="none" strike="noStrike" kern="1200" baseline="0" dirty="0">
                <a:solidFill>
                  <a:schemeClr val="tx1"/>
                </a:solidFill>
                <a:latin typeface="+mn-lt"/>
                <a:ea typeface="+mn-ea"/>
                <a:cs typeface="+mn-cs"/>
              </a:rPr>
              <a:t>5376 INT32 cores</a:t>
            </a:r>
          </a:p>
          <a:p>
            <a:pPr marL="171450" indent="-171450">
              <a:buFontTx/>
              <a:buChar char="-"/>
            </a:pPr>
            <a:r>
              <a:rPr lang="en-US" sz="1200" b="0" i="0" u="none" strike="noStrike" kern="1200" baseline="0" dirty="0">
                <a:solidFill>
                  <a:schemeClr val="tx1"/>
                </a:solidFill>
                <a:latin typeface="+mn-lt"/>
                <a:ea typeface="+mn-ea"/>
                <a:cs typeface="+mn-cs"/>
              </a:rPr>
              <a:t>2688 FP64 cores</a:t>
            </a:r>
          </a:p>
          <a:p>
            <a:pPr marL="171450" indent="-171450">
              <a:buFontTx/>
              <a:buChar char="-"/>
            </a:pPr>
            <a:r>
              <a:rPr lang="en-US" sz="1200" b="0" i="0" u="none" strike="noStrike" kern="1200" baseline="0" dirty="0">
                <a:solidFill>
                  <a:schemeClr val="tx1"/>
                </a:solidFill>
                <a:latin typeface="+mn-lt"/>
                <a:ea typeface="+mn-ea"/>
                <a:cs typeface="+mn-cs"/>
              </a:rPr>
              <a:t>672 Tensor Cores</a:t>
            </a:r>
          </a:p>
          <a:p>
            <a:pPr marL="171450" indent="-171450">
              <a:buFontTx/>
              <a:buChar char="-"/>
            </a:pPr>
            <a:r>
              <a:rPr lang="en-US" sz="1200" b="0" i="0" u="none" strike="noStrike" kern="1200" baseline="0" dirty="0">
                <a:solidFill>
                  <a:schemeClr val="tx1"/>
                </a:solidFill>
                <a:latin typeface="+mn-lt"/>
                <a:ea typeface="+mn-ea"/>
                <a:cs typeface="+mn-cs"/>
              </a:rPr>
              <a:t>336 texture units </a:t>
            </a:r>
            <a:endParaRPr lang="en-US" sz="900" dirty="0"/>
          </a:p>
        </p:txBody>
      </p:sp>
      <p:sp>
        <p:nvSpPr>
          <p:cNvPr id="4" name="Slide Number Placeholder 3"/>
          <p:cNvSpPr>
            <a:spLocks noGrp="1"/>
          </p:cNvSpPr>
          <p:nvPr>
            <p:ph type="sldNum" sz="quarter" idx="10"/>
          </p:nvPr>
        </p:nvSpPr>
        <p:spPr/>
        <p:txBody>
          <a:bodyPr/>
          <a:lstStyle/>
          <a:p>
            <a:fld id="{ACA57CD3-0AAD-47D4-AA49-9D7CA2CEB419}" type="slidenum">
              <a:rPr lang="en-US" smtClean="0"/>
              <a:pPr/>
              <a:t>44</a:t>
            </a:fld>
            <a:endParaRPr lang="en-US"/>
          </a:p>
        </p:txBody>
      </p:sp>
    </p:spTree>
    <p:extLst>
      <p:ext uri="{BB962C8B-B14F-4D97-AF65-F5344CB8AC3E}">
        <p14:creationId xmlns:p14="http://schemas.microsoft.com/office/powerpoint/2010/main" val="41291749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Xeon</a:t>
            </a:r>
            <a:r>
              <a:rPr lang="en-US" sz="1050" baseline="0" dirty="0"/>
              <a:t> E7-8800 v4:  0.844 TFLOPS</a:t>
            </a:r>
          </a:p>
        </p:txBody>
      </p:sp>
      <p:sp>
        <p:nvSpPr>
          <p:cNvPr id="4" name="Slide Number Placeholder 3"/>
          <p:cNvSpPr>
            <a:spLocks noGrp="1"/>
          </p:cNvSpPr>
          <p:nvPr>
            <p:ph type="sldNum" sz="quarter" idx="10"/>
          </p:nvPr>
        </p:nvSpPr>
        <p:spPr/>
        <p:txBody>
          <a:bodyPr/>
          <a:lstStyle/>
          <a:p>
            <a:fld id="{ACA57CD3-0AAD-47D4-AA49-9D7CA2CEB419}" type="slidenum">
              <a:rPr lang="en-US" smtClean="0"/>
              <a:pPr/>
              <a:t>51</a:t>
            </a:fld>
            <a:endParaRPr lang="en-US"/>
          </a:p>
        </p:txBody>
      </p:sp>
    </p:spTree>
    <p:extLst>
      <p:ext uri="{BB962C8B-B14F-4D97-AF65-F5344CB8AC3E}">
        <p14:creationId xmlns:p14="http://schemas.microsoft.com/office/powerpoint/2010/main" val="10309113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800" dirty="0"/>
              <a:t>The</a:t>
            </a:r>
            <a:r>
              <a:rPr lang="en-US" sz="800" baseline="0" dirty="0"/>
              <a:t> solution is to keep data in </a:t>
            </a:r>
            <a:r>
              <a:rPr lang="en-US" sz="800" b="1" baseline="0" dirty="0"/>
              <a:t>registers</a:t>
            </a:r>
            <a:r>
              <a:rPr lang="en-US" sz="800" b="0" baseline="0" dirty="0"/>
              <a:t> (more about this later)</a:t>
            </a:r>
            <a:endParaRPr lang="en-US" sz="800" baseline="0" dirty="0"/>
          </a:p>
          <a:p>
            <a:pPr marL="0" indent="0">
              <a:buFont typeface="Arial" panose="020B0604020202020204" pitchFamily="34" charset="0"/>
              <a:buNone/>
            </a:pPr>
            <a:r>
              <a:rPr lang="en-US" sz="800" baseline="0" dirty="0"/>
              <a:t>The bandwidth of accessing data from registers is exactly around 8 TB/s.</a:t>
            </a:r>
            <a:endParaRPr lang="en-US" sz="800" dirty="0"/>
          </a:p>
          <a:p>
            <a:pPr marL="0" indent="0">
              <a:buFont typeface="Arial" panose="020B0604020202020204" pitchFamily="34" charset="0"/>
              <a:buNone/>
            </a:pPr>
            <a:endParaRPr lang="en-US" sz="800" dirty="0"/>
          </a:p>
          <a:p>
            <a:pPr marL="0" indent="0">
              <a:buFont typeface="Arial" panose="020B0604020202020204" pitchFamily="34" charset="0"/>
              <a:buNone/>
            </a:pPr>
            <a:r>
              <a:rPr lang="en-US" sz="800" dirty="0"/>
              <a:t>Here’s a set of rules that you need to keep in mind before going further… </a:t>
            </a:r>
          </a:p>
          <a:p>
            <a:pPr marL="171450" indent="-171450">
              <a:buFont typeface="Arial" panose="020B0604020202020204" pitchFamily="34" charset="0"/>
              <a:buChar char="•"/>
            </a:pPr>
            <a:r>
              <a:rPr lang="en-US" sz="800" dirty="0"/>
              <a:t>Get the data on the GPU and keep it there</a:t>
            </a:r>
          </a:p>
          <a:p>
            <a:pPr marL="171450" indent="-171450">
              <a:buFont typeface="Arial" panose="020B0604020202020204" pitchFamily="34" charset="0"/>
              <a:buChar char="•"/>
            </a:pPr>
            <a:r>
              <a:rPr lang="en-US" sz="800" dirty="0"/>
              <a:t>Give the GPU enough work to do (High arithmetic intensity)</a:t>
            </a:r>
          </a:p>
          <a:p>
            <a:pPr marL="171450" indent="-171450">
              <a:buFont typeface="Arial" panose="020B0604020202020204" pitchFamily="34" charset="0"/>
              <a:buChar char="•"/>
            </a:pPr>
            <a:r>
              <a:rPr lang="en-US" sz="800" dirty="0"/>
              <a:t>Focus on data reuse within the GPU to avoid memory bandwidth limitations</a:t>
            </a:r>
          </a:p>
        </p:txBody>
      </p:sp>
      <p:sp>
        <p:nvSpPr>
          <p:cNvPr id="4" name="Slide Number Placeholder 3"/>
          <p:cNvSpPr>
            <a:spLocks noGrp="1"/>
          </p:cNvSpPr>
          <p:nvPr>
            <p:ph type="sldNum" sz="quarter" idx="10"/>
          </p:nvPr>
        </p:nvSpPr>
        <p:spPr/>
        <p:txBody>
          <a:bodyPr/>
          <a:lstStyle/>
          <a:p>
            <a:fld id="{ACA57CD3-0AAD-47D4-AA49-9D7CA2CEB419}" type="slidenum">
              <a:rPr lang="en-US" smtClean="0"/>
              <a:pPr/>
              <a:t>52</a:t>
            </a:fld>
            <a:endParaRPr lang="en-US"/>
          </a:p>
        </p:txBody>
      </p:sp>
    </p:spTree>
    <p:extLst>
      <p:ext uri="{BB962C8B-B14F-4D97-AF65-F5344CB8AC3E}">
        <p14:creationId xmlns:p14="http://schemas.microsoft.com/office/powerpoint/2010/main" val="9935085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4" name="Rectangle 7"/>
          <p:cNvSpPr txBox="1">
            <a:spLocks noGrp="1" noChangeArrowheads="1"/>
          </p:cNvSpPr>
          <p:nvPr/>
        </p:nvSpPr>
        <p:spPr bwMode="auto">
          <a:xfrm>
            <a:off x="5440680" y="6949440"/>
            <a:ext cx="4160520" cy="3657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251" tIns="50126" rIns="100251" bIns="50126" anchor="b"/>
          <a:lstStyle>
            <a:lvl1pPr>
              <a:defRPr sz="2400">
                <a:solidFill>
                  <a:srgbClr val="FFFBFC"/>
                </a:solidFill>
                <a:latin typeface="Arial" charset="0"/>
              </a:defRPr>
            </a:lvl1pPr>
            <a:lvl2pPr marL="742950" indent="-285750">
              <a:defRPr sz="2400">
                <a:solidFill>
                  <a:srgbClr val="FFFBFC"/>
                </a:solidFill>
                <a:latin typeface="Arial" charset="0"/>
              </a:defRPr>
            </a:lvl2pPr>
            <a:lvl3pPr marL="1143000" indent="-228600">
              <a:defRPr sz="2400">
                <a:solidFill>
                  <a:srgbClr val="FFFBFC"/>
                </a:solidFill>
                <a:latin typeface="Arial" charset="0"/>
              </a:defRPr>
            </a:lvl3pPr>
            <a:lvl4pPr marL="1600200" indent="-228600">
              <a:defRPr sz="2400">
                <a:solidFill>
                  <a:srgbClr val="FFFBFC"/>
                </a:solidFill>
                <a:latin typeface="Arial" charset="0"/>
              </a:defRPr>
            </a:lvl4pPr>
            <a:lvl5pPr marL="2057400" indent="-228600">
              <a:defRPr sz="2400">
                <a:solidFill>
                  <a:srgbClr val="FFFBFC"/>
                </a:solidFill>
                <a:latin typeface="Arial" charset="0"/>
              </a:defRPr>
            </a:lvl5pPr>
            <a:lvl6pPr marL="2514600" indent="-228600" algn="ctr" eaLnBrk="0" fontAlgn="base" hangingPunct="0">
              <a:spcBef>
                <a:spcPct val="50000"/>
              </a:spcBef>
              <a:spcAft>
                <a:spcPct val="0"/>
              </a:spcAft>
              <a:defRPr sz="2400">
                <a:solidFill>
                  <a:srgbClr val="FFFBFC"/>
                </a:solidFill>
                <a:latin typeface="Arial" charset="0"/>
              </a:defRPr>
            </a:lvl6pPr>
            <a:lvl7pPr marL="2971800" indent="-228600" algn="ctr" eaLnBrk="0" fontAlgn="base" hangingPunct="0">
              <a:spcBef>
                <a:spcPct val="50000"/>
              </a:spcBef>
              <a:spcAft>
                <a:spcPct val="0"/>
              </a:spcAft>
              <a:defRPr sz="2400">
                <a:solidFill>
                  <a:srgbClr val="FFFBFC"/>
                </a:solidFill>
                <a:latin typeface="Arial" charset="0"/>
              </a:defRPr>
            </a:lvl7pPr>
            <a:lvl8pPr marL="3429000" indent="-228600" algn="ctr" eaLnBrk="0" fontAlgn="base" hangingPunct="0">
              <a:spcBef>
                <a:spcPct val="50000"/>
              </a:spcBef>
              <a:spcAft>
                <a:spcPct val="0"/>
              </a:spcAft>
              <a:defRPr sz="2400">
                <a:solidFill>
                  <a:srgbClr val="FFFBFC"/>
                </a:solidFill>
                <a:latin typeface="Arial" charset="0"/>
              </a:defRPr>
            </a:lvl8pPr>
            <a:lvl9pPr marL="3886200" indent="-228600" algn="ctr" eaLnBrk="0" fontAlgn="base" hangingPunct="0">
              <a:spcBef>
                <a:spcPct val="50000"/>
              </a:spcBef>
              <a:spcAft>
                <a:spcPct val="0"/>
              </a:spcAft>
              <a:defRPr sz="2400">
                <a:solidFill>
                  <a:srgbClr val="FFFBFC"/>
                </a:solidFill>
                <a:latin typeface="Arial" charset="0"/>
              </a:defRPr>
            </a:lvl9pPr>
          </a:lstStyle>
          <a:p>
            <a:pPr algn="r"/>
            <a:fld id="{F11DF618-151A-4B4F-BAE6-B83DBC3DA041}" type="slidenum">
              <a:rPr lang="en-US" sz="1300">
                <a:latin typeface="Trebuchet MS" pitchFamily="34" charset="0"/>
              </a:rPr>
              <a:pPr algn="r"/>
              <a:t>53</a:t>
            </a:fld>
            <a:endParaRPr lang="en-US" sz="1300" dirty="0">
              <a:latin typeface="Trebuchet MS"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xfrm>
            <a:off x="960120" y="3474721"/>
            <a:ext cx="7680960" cy="336677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eaLnBrk="1" hangingPunct="1"/>
            <a:r>
              <a:rPr lang="en-GB" dirty="0"/>
              <a:t>Hammad</a:t>
            </a:r>
            <a:r>
              <a:rPr lang="en-GB" baseline="0" dirty="0"/>
              <a:t> – GPU numbers are for a Pascal P100, PCI numbers are for PCIe3 </a:t>
            </a:r>
          </a:p>
          <a:p>
            <a:pPr eaLnBrk="1" hangingPunct="1"/>
            <a:r>
              <a:rPr lang="en-GB" baseline="0" dirty="0" err="1"/>
              <a:t>Infiniband</a:t>
            </a:r>
            <a:r>
              <a:rPr lang="en-GB" baseline="0" dirty="0"/>
              <a:t> is assuming </a:t>
            </a:r>
            <a:r>
              <a:rPr lang="en-GB" baseline="0" dirty="0" err="1"/>
              <a:t>mellanox</a:t>
            </a:r>
            <a:r>
              <a:rPr lang="en-GB" baseline="0" dirty="0"/>
              <a:t> results from here: http://</a:t>
            </a:r>
            <a:r>
              <a:rPr lang="en-GB" baseline="0" dirty="0" err="1"/>
              <a:t>www.mellanox.com</a:t>
            </a:r>
            <a:r>
              <a:rPr lang="en-GB" baseline="0" dirty="0"/>
              <a:t>/page/</a:t>
            </a:r>
            <a:r>
              <a:rPr lang="en-GB" baseline="0" dirty="0" err="1"/>
              <a:t>performance_infiniband</a:t>
            </a:r>
            <a:endParaRPr lang="en-GB" baseline="0" dirty="0"/>
          </a:p>
          <a:p>
            <a:pPr eaLnBrk="1" hangingPunct="1"/>
            <a:r>
              <a:rPr lang="en-GB" baseline="0" dirty="0"/>
              <a:t>CPU memory numbers are for a E7 8890v3 http://</a:t>
            </a:r>
            <a:r>
              <a:rPr lang="en-GB" baseline="0" dirty="0" err="1"/>
              <a:t>ark.intel.com</a:t>
            </a:r>
            <a:r>
              <a:rPr lang="en-GB" baseline="0" dirty="0"/>
              <a:t>/products/84685/Intel-Xeon-Processor-E7-8890-v3-45M-Cache-2_50-GHz</a:t>
            </a:r>
          </a:p>
          <a:p>
            <a:pPr eaLnBrk="1" hangingPunct="1"/>
            <a:r>
              <a:rPr lang="en-GB" baseline="0" dirty="0"/>
              <a:t>CPU cache numbers are an average between expected L1 and L3 cache performance (not exact but approximate)</a:t>
            </a:r>
          </a:p>
        </p:txBody>
      </p:sp>
    </p:spTree>
    <p:extLst>
      <p:ext uri="{BB962C8B-B14F-4D97-AF65-F5344CB8AC3E}">
        <p14:creationId xmlns:p14="http://schemas.microsoft.com/office/powerpoint/2010/main" val="594108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Hammad – Updated Figure from fifth edition</a:t>
            </a:r>
          </a:p>
        </p:txBody>
      </p:sp>
      <p:sp>
        <p:nvSpPr>
          <p:cNvPr id="4" name="Slide Number Placeholder 3"/>
          <p:cNvSpPr>
            <a:spLocks noGrp="1"/>
          </p:cNvSpPr>
          <p:nvPr>
            <p:ph type="sldNum" sz="quarter" idx="10"/>
          </p:nvPr>
        </p:nvSpPr>
        <p:spPr/>
        <p:txBody>
          <a:bodyPr/>
          <a:lstStyle/>
          <a:p>
            <a:fld id="{A6821D61-D015-4274-B894-314414003888}" type="slidenum">
              <a:rPr lang="en-US" smtClean="0"/>
              <a:pPr/>
              <a:t>9</a:t>
            </a:fld>
            <a:endParaRPr lang="en-US"/>
          </a:p>
        </p:txBody>
      </p:sp>
    </p:spTree>
    <p:extLst>
      <p:ext uri="{BB962C8B-B14F-4D97-AF65-F5344CB8AC3E}">
        <p14:creationId xmlns:p14="http://schemas.microsoft.com/office/powerpoint/2010/main" val="19157580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If you look at flop rates GPU/CPU,</a:t>
            </a:r>
            <a:r>
              <a:rPr lang="en-US" sz="900" baseline="0" dirty="0"/>
              <a:t> also about 5 (roughly like the bandwidth ratio)</a:t>
            </a:r>
          </a:p>
          <a:p>
            <a:endParaRPr lang="en-US" sz="900" baseline="0" dirty="0"/>
          </a:p>
          <a:p>
            <a:r>
              <a:rPr lang="en-US" sz="900" b="1" baseline="0" dirty="0"/>
              <a:t>Take away message:  you can expect a speedup of 2-10 if moving to GPU.  Do not expect 100x</a:t>
            </a:r>
            <a:endParaRPr lang="en-US" sz="900" b="1" dirty="0"/>
          </a:p>
          <a:p>
            <a:endParaRPr lang="en-US" sz="90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sz="900" baseline="0" dirty="0"/>
              <a:t>Tesla P100 (Pascal): 720 GB/s (stacked memory) </a:t>
            </a:r>
            <a:r>
              <a:rPr lang="en-US" sz="900" baseline="0" dirty="0">
                <a:sym typeface="Wingdings" panose="05000000000000000000" pitchFamily="2" charset="2"/>
              </a:rPr>
              <a:t> short detour</a:t>
            </a:r>
            <a:endParaRPr lang="en-US" sz="900" baseline="0" dirty="0"/>
          </a:p>
          <a:p>
            <a:endParaRPr lang="en-US" sz="900" dirty="0"/>
          </a:p>
        </p:txBody>
      </p:sp>
      <p:sp>
        <p:nvSpPr>
          <p:cNvPr id="4" name="Slide Number Placeholder 3"/>
          <p:cNvSpPr>
            <a:spLocks noGrp="1"/>
          </p:cNvSpPr>
          <p:nvPr>
            <p:ph type="sldNum" sz="quarter" idx="10"/>
          </p:nvPr>
        </p:nvSpPr>
        <p:spPr/>
        <p:txBody>
          <a:bodyPr/>
          <a:lstStyle/>
          <a:p>
            <a:fld id="{ACA57CD3-0AAD-47D4-AA49-9D7CA2CEB419}" type="slidenum">
              <a:rPr lang="en-US" smtClean="0"/>
              <a:pPr/>
              <a:t>55</a:t>
            </a:fld>
            <a:endParaRPr lang="en-US"/>
          </a:p>
        </p:txBody>
      </p:sp>
    </p:spTree>
    <p:extLst>
      <p:ext uri="{BB962C8B-B14F-4D97-AF65-F5344CB8AC3E}">
        <p14:creationId xmlns:p14="http://schemas.microsoft.com/office/powerpoint/2010/main" val="1981231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A0A092-ECCD-4662-9DE3-34C6E8C68C4F}" type="slidenum">
              <a:rPr lang="en-US"/>
              <a:pPr/>
              <a:t>13</a:t>
            </a:fld>
            <a:endParaRPr lang="en-US"/>
          </a:p>
        </p:txBody>
      </p:sp>
      <p:sp>
        <p:nvSpPr>
          <p:cNvPr id="955394" name="Rectangle 2"/>
          <p:cNvSpPr>
            <a:spLocks noGrp="1" noRot="1" noChangeAspect="1" noChangeArrowheads="1" noTextEdit="1"/>
          </p:cNvSpPr>
          <p:nvPr>
            <p:ph type="sldImg"/>
          </p:nvPr>
        </p:nvSpPr>
        <p:spPr>
          <a:ln/>
        </p:spPr>
      </p:sp>
      <p:sp>
        <p:nvSpPr>
          <p:cNvPr id="955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86877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8C4D61-A729-4433-A159-887753664F0E}" type="slidenum">
              <a:rPr lang="en-US"/>
              <a:pPr/>
              <a:t>14</a:t>
            </a:fld>
            <a:endParaRPr lang="en-US"/>
          </a:p>
        </p:txBody>
      </p:sp>
      <p:sp>
        <p:nvSpPr>
          <p:cNvPr id="261122" name="Rectangle 2"/>
          <p:cNvSpPr>
            <a:spLocks noGrp="1" noRot="1" noChangeAspect="1" noChangeArrowheads="1" noTextEdit="1"/>
          </p:cNvSpPr>
          <p:nvPr>
            <p:ph type="sldImg"/>
          </p:nvPr>
        </p:nvSpPr>
        <p:spPr>
          <a:xfrm>
            <a:off x="2363788" y="547688"/>
            <a:ext cx="4875212" cy="2743200"/>
          </a:xfrm>
          <a:ln/>
        </p:spPr>
      </p:sp>
      <p:sp>
        <p:nvSpPr>
          <p:cNvPr id="261123" name="Rectangle 3"/>
          <p:cNvSpPr>
            <a:spLocks noGrp="1" noChangeArrowheads="1"/>
          </p:cNvSpPr>
          <p:nvPr>
            <p:ph type="body" idx="1"/>
          </p:nvPr>
        </p:nvSpPr>
        <p:spPr>
          <a:xfrm>
            <a:off x="960541" y="3474964"/>
            <a:ext cx="7680127" cy="3291114"/>
          </a:xfrm>
        </p:spPr>
        <p:txBody>
          <a:bodyPr/>
          <a:lstStyle/>
          <a:p>
            <a:endParaRPr lang="en-US" baseline="0" dirty="0"/>
          </a:p>
        </p:txBody>
      </p:sp>
    </p:spTree>
    <p:extLst>
      <p:ext uri="{BB962C8B-B14F-4D97-AF65-F5344CB8AC3E}">
        <p14:creationId xmlns:p14="http://schemas.microsoft.com/office/powerpoint/2010/main" val="2581804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8C4D61-A729-4433-A159-887753664F0E}" type="slidenum">
              <a:rPr lang="en-US"/>
              <a:pPr/>
              <a:t>15</a:t>
            </a:fld>
            <a:endParaRPr lang="en-US"/>
          </a:p>
        </p:txBody>
      </p:sp>
      <p:sp>
        <p:nvSpPr>
          <p:cNvPr id="261122" name="Rectangle 2"/>
          <p:cNvSpPr>
            <a:spLocks noGrp="1" noRot="1" noChangeAspect="1" noChangeArrowheads="1" noTextEdit="1"/>
          </p:cNvSpPr>
          <p:nvPr>
            <p:ph type="sldImg"/>
          </p:nvPr>
        </p:nvSpPr>
        <p:spPr>
          <a:xfrm>
            <a:off x="2363788" y="547688"/>
            <a:ext cx="4875212" cy="2743200"/>
          </a:xfrm>
          <a:ln/>
        </p:spPr>
      </p:sp>
      <p:sp>
        <p:nvSpPr>
          <p:cNvPr id="261123" name="Rectangle 3"/>
          <p:cNvSpPr>
            <a:spLocks noGrp="1" noChangeArrowheads="1"/>
          </p:cNvSpPr>
          <p:nvPr>
            <p:ph type="body" idx="1"/>
          </p:nvPr>
        </p:nvSpPr>
        <p:spPr>
          <a:xfrm>
            <a:off x="960541" y="3474964"/>
            <a:ext cx="7680127" cy="3291114"/>
          </a:xfrm>
        </p:spPr>
        <p:txBody>
          <a:bodyPr/>
          <a:lstStyle/>
          <a:p>
            <a:endParaRPr lang="en-US" baseline="0" dirty="0"/>
          </a:p>
        </p:txBody>
      </p:sp>
    </p:spTree>
    <p:extLst>
      <p:ext uri="{BB962C8B-B14F-4D97-AF65-F5344CB8AC3E}">
        <p14:creationId xmlns:p14="http://schemas.microsoft.com/office/powerpoint/2010/main" val="2581804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PHY: die-to-die [physical?] interconnect (see </a:t>
            </a:r>
            <a:r>
              <a:rPr lang="en-US" sz="900" dirty="0">
                <a:hlinkClick r:id="rId3"/>
              </a:rPr>
              <a:t>https://www.synopsys.com/dw/ipdir.php?ds=dwc_die-to-die_phy</a:t>
            </a:r>
            <a:r>
              <a:rPr lang="en-US" sz="900" dirty="0"/>
              <a:t>)</a:t>
            </a:r>
          </a:p>
        </p:txBody>
      </p:sp>
      <p:sp>
        <p:nvSpPr>
          <p:cNvPr id="4" name="Slide Number Placeholder 3"/>
          <p:cNvSpPr>
            <a:spLocks noGrp="1"/>
          </p:cNvSpPr>
          <p:nvPr>
            <p:ph type="sldNum" sz="quarter" idx="10"/>
          </p:nvPr>
        </p:nvSpPr>
        <p:spPr/>
        <p:txBody>
          <a:bodyPr/>
          <a:lstStyle/>
          <a:p>
            <a:fld id="{FD610F1B-C815-4D63-837F-DE9BF80525A3}" type="slidenum">
              <a:rPr lang="en-US" smtClean="0"/>
              <a:t>17</a:t>
            </a:fld>
            <a:endParaRPr lang="en-US"/>
          </a:p>
        </p:txBody>
      </p:sp>
    </p:spTree>
    <p:extLst>
      <p:ext uri="{BB962C8B-B14F-4D97-AF65-F5344CB8AC3E}">
        <p14:creationId xmlns:p14="http://schemas.microsoft.com/office/powerpoint/2010/main" val="2669772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19</a:t>
            </a:fld>
            <a:endParaRPr lang="en-US"/>
          </a:p>
        </p:txBody>
      </p:sp>
    </p:spTree>
    <p:extLst>
      <p:ext uri="{BB962C8B-B14F-4D97-AF65-F5344CB8AC3E}">
        <p14:creationId xmlns:p14="http://schemas.microsoft.com/office/powerpoint/2010/main" val="2077342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9D0BC1-32C7-4A8D-AEB3-6082478DE371}" type="slidenum">
              <a:rPr lang="en-US"/>
              <a:pPr/>
              <a:t>22</a:t>
            </a:fld>
            <a:endParaRPr lang="en-US"/>
          </a:p>
        </p:txBody>
      </p:sp>
      <p:sp>
        <p:nvSpPr>
          <p:cNvPr id="423938" name="Text Box 2"/>
          <p:cNvSpPr txBox="1">
            <a:spLocks noChangeArrowheads="1"/>
          </p:cNvSpPr>
          <p:nvPr/>
        </p:nvSpPr>
        <p:spPr bwMode="auto">
          <a:xfrm>
            <a:off x="1571594" y="533200"/>
            <a:ext cx="6153216" cy="2627741"/>
          </a:xfrm>
          <a:prstGeom prst="rect">
            <a:avLst/>
          </a:prstGeom>
          <a:solidFill>
            <a:srgbClr val="FFFFFF"/>
          </a:solidFill>
          <a:ln w="9360">
            <a:solidFill>
              <a:srgbClr val="000000"/>
            </a:solidFill>
            <a:miter lim="800000"/>
            <a:headEnd/>
            <a:tailEnd/>
          </a:ln>
          <a:effectLst/>
        </p:spPr>
        <p:txBody>
          <a:bodyPr wrap="none" lIns="91427" tIns="45713" rIns="91427" bIns="45713" anchor="ctr"/>
          <a:lstStyle/>
          <a:p>
            <a:endParaRPr lang="en-US"/>
          </a:p>
        </p:txBody>
      </p:sp>
      <p:sp>
        <p:nvSpPr>
          <p:cNvPr id="423939" name="Rectangle 3"/>
          <p:cNvSpPr txBox="1">
            <a:spLocks noGrp="1" noChangeArrowheads="1"/>
          </p:cNvSpPr>
          <p:nvPr>
            <p:ph type="body"/>
          </p:nvPr>
        </p:nvSpPr>
        <p:spPr>
          <a:xfrm>
            <a:off x="1438443" y="3334810"/>
            <a:ext cx="6411449" cy="2684538"/>
          </a:xfrm>
          <a:ln/>
        </p:spPr>
        <p:txBody>
          <a:bodyPr wrap="none" anchor="ctr"/>
          <a:lstStyle/>
          <a:p>
            <a:endParaRPr lang="en-US"/>
          </a:p>
        </p:txBody>
      </p:sp>
    </p:spTree>
    <p:extLst>
      <p:ext uri="{BB962C8B-B14F-4D97-AF65-F5344CB8AC3E}">
        <p14:creationId xmlns:p14="http://schemas.microsoft.com/office/powerpoint/2010/main" val="398326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555704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Side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215287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ightS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721118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ight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194393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Sid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5382858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neSideCode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9593637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xpeditionLef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1838741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xpeditionLeft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vert="horz" lIns="91440" tIns="45720" rIns="91440" bIns="45720" rtlCol="0" anchor="ctr">
            <a:normAutofit/>
          </a:bodyPr>
          <a:lstStyle>
            <a:lvl1pPr>
              <a:defRPr lang="en-US">
                <a:solidFill>
                  <a:schemeClr val="accent2">
                    <a:lumMod val="50000"/>
                  </a:schemeClr>
                </a:solidFill>
              </a:defRPr>
            </a:lvl1pPr>
          </a:lstStyle>
          <a:p>
            <a:pPr lvl="0"/>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4251624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7256625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7285556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Only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
        <p:nvSpPr>
          <p:cNvPr id="4"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219719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86015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1449749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8703603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40307582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2854129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2241221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iz_OneSideCode">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2240E">
              <a:alpha val="56863"/>
            </a:srgbClr>
          </a:solidFill>
        </p:spPr>
        <p:txBody>
          <a:bodyPr vert="horz" lIns="91440" tIns="45720" rIns="91440" bIns="45720" rtlCol="0" anchor="ctr">
            <a:normAutofit/>
          </a:bodyPr>
          <a:lstStyle>
            <a:lvl1pPr>
              <a:defRPr lang="en-US">
                <a:solidFill>
                  <a:schemeClr val="accent5">
                    <a:lumMod val="50000"/>
                  </a:schemeClr>
                </a:solidFill>
              </a:defRPr>
            </a:lvl1pPr>
          </a:lstStyle>
          <a:p>
            <a:pPr lvl="0"/>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9932672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hortExcursionCredits-Blank">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
        <p:nvSpPr>
          <p:cNvPr id="5"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5525353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hortExcursion-Empty">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9229702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ShortExcursion-Empty">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2536105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9281" y="1122363"/>
            <a:ext cx="11598089" cy="2387600"/>
          </a:xfrm>
        </p:spPr>
        <p:txBody>
          <a:bodyPr anchor="b">
            <a:normAutofit/>
          </a:bodyPr>
          <a:lstStyle>
            <a:lvl1pPr algn="ctr">
              <a:defRPr sz="4000"/>
            </a:lvl1pPr>
          </a:lstStyle>
          <a:p>
            <a:r>
              <a:rPr lang="en-US"/>
              <a:t>Click to edit Master title style</a:t>
            </a:r>
            <a:endParaRPr lang="en-US" dirty="0"/>
          </a:p>
        </p:txBody>
      </p:sp>
      <p:sp>
        <p:nvSpPr>
          <p:cNvPr id="3" name="Subtitle 2"/>
          <p:cNvSpPr>
            <a:spLocks noGrp="1"/>
          </p:cNvSpPr>
          <p:nvPr>
            <p:ph type="subTitle" idx="1"/>
          </p:nvPr>
        </p:nvSpPr>
        <p:spPr>
          <a:xfrm>
            <a:off x="309281" y="3602038"/>
            <a:ext cx="11598089" cy="1655762"/>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3678" y="5433002"/>
            <a:ext cx="1629294" cy="548640"/>
          </a:xfrm>
          <a:prstGeom prst="rect">
            <a:avLst/>
          </a:prstGeom>
        </p:spPr>
      </p:pic>
    </p:spTree>
    <p:extLst>
      <p:ext uri="{BB962C8B-B14F-4D97-AF65-F5344CB8AC3E}">
        <p14:creationId xmlns:p14="http://schemas.microsoft.com/office/powerpoint/2010/main" val="522281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lainVanilla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281508" y="6538281"/>
            <a:ext cx="691660" cy="269874"/>
          </a:xfrm>
        </p:spPr>
        <p:txBody>
          <a:bodyPr/>
          <a:lstStyle/>
          <a:p>
            <a:fld id="{533C3136-38B5-49B0-B7B2-ED139F0532E2}" type="slidenum">
              <a:rPr lang="en-US" smtClean="0"/>
              <a:t>‹#›</a:t>
            </a:fld>
            <a:endParaRPr lang="en-US"/>
          </a:p>
        </p:txBody>
      </p:sp>
      <p:sp>
        <p:nvSpPr>
          <p:cNvPr id="9"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7614743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38569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82780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9281" y="1241700"/>
            <a:ext cx="5710519"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241700"/>
            <a:ext cx="5735171"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0388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16868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224805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37092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897340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44671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6465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8655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ShortExcursion">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47008097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9281" y="1122363"/>
            <a:ext cx="11598089" cy="2387600"/>
          </a:xfrm>
        </p:spPr>
        <p:txBody>
          <a:bodyPr anchor="b">
            <a:normAutofit/>
          </a:bodyPr>
          <a:lstStyle>
            <a:lvl1pPr algn="ctr">
              <a:defRPr sz="4000"/>
            </a:lvl1pPr>
          </a:lstStyle>
          <a:p>
            <a:r>
              <a:rPr lang="en-US"/>
              <a:t>Click to edit Master title style</a:t>
            </a:r>
            <a:endParaRPr lang="en-US" dirty="0"/>
          </a:p>
        </p:txBody>
      </p:sp>
      <p:sp>
        <p:nvSpPr>
          <p:cNvPr id="3" name="Subtitle 2"/>
          <p:cNvSpPr>
            <a:spLocks noGrp="1"/>
          </p:cNvSpPr>
          <p:nvPr>
            <p:ph type="subTitle" idx="1"/>
          </p:nvPr>
        </p:nvSpPr>
        <p:spPr>
          <a:xfrm>
            <a:off x="309281" y="3602038"/>
            <a:ext cx="11598089" cy="1655762"/>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3678" y="5433002"/>
            <a:ext cx="1629294" cy="548640"/>
          </a:xfrm>
          <a:prstGeom prst="rect">
            <a:avLst/>
          </a:prstGeom>
        </p:spPr>
      </p:pic>
    </p:spTree>
    <p:extLst>
      <p:ext uri="{BB962C8B-B14F-4D97-AF65-F5344CB8AC3E}">
        <p14:creationId xmlns:p14="http://schemas.microsoft.com/office/powerpoint/2010/main" val="19367341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00707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77760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9281" y="1241700"/>
            <a:ext cx="5710519"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241700"/>
            <a:ext cx="5735171"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173325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62507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06106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95287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49633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128663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2935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ortExcursion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
        <p:nvSpPr>
          <p:cNvPr id="5"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4238960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099793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9281" y="1122363"/>
            <a:ext cx="11598089" cy="2387600"/>
          </a:xfrm>
        </p:spPr>
        <p:txBody>
          <a:bodyPr anchor="b">
            <a:normAutofit/>
          </a:bodyPr>
          <a:lstStyle>
            <a:lvl1pPr algn="ctr">
              <a:defRPr sz="4000"/>
            </a:lvl1pPr>
          </a:lstStyle>
          <a:p>
            <a:r>
              <a:rPr lang="en-US"/>
              <a:t>Click to edit Master title style</a:t>
            </a:r>
            <a:endParaRPr lang="en-US" dirty="0"/>
          </a:p>
        </p:txBody>
      </p:sp>
      <p:sp>
        <p:nvSpPr>
          <p:cNvPr id="3" name="Subtitle 2"/>
          <p:cNvSpPr>
            <a:spLocks noGrp="1"/>
          </p:cNvSpPr>
          <p:nvPr>
            <p:ph type="subTitle" idx="1"/>
          </p:nvPr>
        </p:nvSpPr>
        <p:spPr>
          <a:xfrm>
            <a:off x="309281" y="3602038"/>
            <a:ext cx="11598089" cy="1655762"/>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3678" y="5433002"/>
            <a:ext cx="1629294" cy="548640"/>
          </a:xfrm>
          <a:prstGeom prst="rect">
            <a:avLst/>
          </a:prstGeom>
        </p:spPr>
      </p:pic>
    </p:spTree>
    <p:extLst>
      <p:ext uri="{BB962C8B-B14F-4D97-AF65-F5344CB8AC3E}">
        <p14:creationId xmlns:p14="http://schemas.microsoft.com/office/powerpoint/2010/main" val="326329568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47929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07099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9281" y="1241700"/>
            <a:ext cx="5710519"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241700"/>
            <a:ext cx="5735171"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849009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69701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55313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881438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05763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6323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PlainVanillaNumber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533C3136-38B5-49B0-B7B2-ED139F0532E2}" type="slidenum">
              <a:rPr lang="en-US" smtClean="0"/>
              <a:t>‹#›</a:t>
            </a:fld>
            <a:endParaRPr lang="en-US"/>
          </a:p>
        </p:txBody>
      </p:sp>
    </p:spTree>
    <p:extLst>
      <p:ext uri="{BB962C8B-B14F-4D97-AF65-F5344CB8AC3E}">
        <p14:creationId xmlns:p14="http://schemas.microsoft.com/office/powerpoint/2010/main" val="29963191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10246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723481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9281" y="1122363"/>
            <a:ext cx="11598089" cy="2387600"/>
          </a:xfrm>
        </p:spPr>
        <p:txBody>
          <a:bodyPr anchor="b">
            <a:normAutofit/>
          </a:bodyPr>
          <a:lstStyle>
            <a:lvl1pPr algn="ctr">
              <a:defRPr sz="4000"/>
            </a:lvl1pPr>
          </a:lstStyle>
          <a:p>
            <a:r>
              <a:rPr lang="en-US"/>
              <a:t>Click to edit Master title style</a:t>
            </a:r>
            <a:endParaRPr lang="en-US" dirty="0"/>
          </a:p>
        </p:txBody>
      </p:sp>
      <p:sp>
        <p:nvSpPr>
          <p:cNvPr id="3" name="Subtitle 2"/>
          <p:cNvSpPr>
            <a:spLocks noGrp="1"/>
          </p:cNvSpPr>
          <p:nvPr>
            <p:ph type="subTitle" idx="1"/>
          </p:nvPr>
        </p:nvSpPr>
        <p:spPr>
          <a:xfrm>
            <a:off x="309281" y="3602038"/>
            <a:ext cx="11598089" cy="1655762"/>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3678" y="5433002"/>
            <a:ext cx="1629294" cy="548640"/>
          </a:xfrm>
          <a:prstGeom prst="rect">
            <a:avLst/>
          </a:prstGeom>
        </p:spPr>
      </p:pic>
    </p:spTree>
    <p:extLst>
      <p:ext uri="{BB962C8B-B14F-4D97-AF65-F5344CB8AC3E}">
        <p14:creationId xmlns:p14="http://schemas.microsoft.com/office/powerpoint/2010/main" val="180778928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051964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275505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9281" y="1241700"/>
            <a:ext cx="5710519"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241700"/>
            <a:ext cx="5735171"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622085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378542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888841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238904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4448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lainVanillaNumber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533C3136-38B5-49B0-B7B2-ED139F0532E2}" type="slidenum">
              <a:rPr lang="en-US" smtClean="0"/>
              <a:t>‹#›</a:t>
            </a:fld>
            <a:endParaRPr lang="en-US"/>
          </a:p>
        </p:txBody>
      </p:sp>
      <p:sp>
        <p:nvSpPr>
          <p:cNvPr id="9" name="Text Placeholder 8"/>
          <p:cNvSpPr>
            <a:spLocks noGrp="1"/>
          </p:cNvSpPr>
          <p:nvPr>
            <p:ph type="body" sz="quarter" idx="13" hasCustomPrompt="1"/>
          </p:nvPr>
        </p:nvSpPr>
        <p:spPr>
          <a:xfrm>
            <a:off x="147344" y="6553568"/>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85370881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131909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019109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6633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353051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2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570601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image" Target="../media/image1.png"/><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2.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image" Target="../media/image1.png"/><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3.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image" Target="../media/image1.png"/><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4.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image" Target="../media/image1.png"/><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theme" Target="../theme/theme5.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823393"/>
          </a:xfrm>
          <a:prstGeom prst="rect">
            <a:avLst/>
          </a:prstGeom>
          <a:solidFill>
            <a:schemeClr val="accent1">
              <a:lumMod val="50000"/>
            </a:schemeClr>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47344" y="1495221"/>
            <a:ext cx="11960872" cy="49330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458167" y="6522143"/>
            <a:ext cx="693023" cy="268671"/>
          </a:xfrm>
          <a:prstGeom prst="rect">
            <a:avLst/>
          </a:prstGeom>
        </p:spPr>
        <p:txBody>
          <a:bodyPr vert="horz" lIns="91440" tIns="45720" rIns="91440" bIns="45720" rtlCol="0" anchor="ctr"/>
          <a:lstStyle>
            <a:lvl1pPr algn="r">
              <a:defRPr sz="1200">
                <a:solidFill>
                  <a:schemeClr val="tx1">
                    <a:tint val="75000"/>
                  </a:schemeClr>
                </a:solidFill>
              </a:defRPr>
            </a:lvl1pPr>
          </a:lstStyle>
          <a:p>
            <a:fld id="{67D2203D-769A-4D5A-AE4C-EA73FDE6A130}" type="slidenum">
              <a:rPr lang="en-US" smtClean="0"/>
              <a:t>‹#›</a:t>
            </a:fld>
            <a:endParaRPr lang="en-US"/>
          </a:p>
        </p:txBody>
      </p:sp>
      <p:sp>
        <p:nvSpPr>
          <p:cNvPr id="7" name="Rectangle 6"/>
          <p:cNvSpPr/>
          <p:nvPr userDrawn="1"/>
        </p:nvSpPr>
        <p:spPr>
          <a:xfrm>
            <a:off x="5164182" y="6656478"/>
            <a:ext cx="1570401" cy="215444"/>
          </a:xfrm>
          <a:prstGeom prst="rect">
            <a:avLst/>
          </a:prstGeom>
        </p:spPr>
        <p:txBody>
          <a:bodyPr wrap="square">
            <a:spAutoFit/>
          </a:bodyPr>
          <a:lstStyle/>
          <a:p>
            <a:r>
              <a:rPr lang="en-US" sz="800"/>
              <a:t>University of </a:t>
            </a:r>
            <a:r>
              <a:rPr lang="en-US" sz="800">
                <a:solidFill>
                  <a:srgbClr val="C00000"/>
                </a:solidFill>
              </a:rPr>
              <a:t>Wisconsin</a:t>
            </a:r>
            <a:r>
              <a:rPr lang="en-US" sz="800"/>
              <a:t>-Madison</a:t>
            </a:r>
          </a:p>
        </p:txBody>
      </p:sp>
    </p:spTree>
    <p:extLst>
      <p:ext uri="{BB962C8B-B14F-4D97-AF65-F5344CB8AC3E}">
        <p14:creationId xmlns:p14="http://schemas.microsoft.com/office/powerpoint/2010/main" val="3863594827"/>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81" r:id="rId3"/>
    <p:sldLayoutId id="2147483688" r:id="rId4"/>
    <p:sldLayoutId id="2147483689" r:id="rId5"/>
    <p:sldLayoutId id="2147483679" r:id="rId6"/>
    <p:sldLayoutId id="2147483680" r:id="rId7"/>
    <p:sldLayoutId id="2147483668" r:id="rId8"/>
    <p:sldLayoutId id="2147483669" r:id="rId9"/>
    <p:sldLayoutId id="2147483685" r:id="rId10"/>
    <p:sldLayoutId id="2147483683" r:id="rId11"/>
    <p:sldLayoutId id="2147483686" r:id="rId12"/>
    <p:sldLayoutId id="2147483684" r:id="rId13"/>
    <p:sldLayoutId id="2147483682" r:id="rId14"/>
    <p:sldLayoutId id="2147483690" r:id="rId15"/>
    <p:sldLayoutId id="2147483691" r:id="rId16"/>
    <p:sldLayoutId id="2147483670" r:id="rId17"/>
    <p:sldLayoutId id="2147483671" r:id="rId18"/>
    <p:sldLayoutId id="2147483687" r:id="rId19"/>
    <p:sldLayoutId id="2147483672" r:id="rId20"/>
    <p:sldLayoutId id="2147483673" r:id="rId21"/>
    <p:sldLayoutId id="2147483674" r:id="rId22"/>
    <p:sldLayoutId id="2147483675" r:id="rId23"/>
    <p:sldLayoutId id="2147483676" r:id="rId24"/>
    <p:sldLayoutId id="2147483740" r:id="rId25"/>
    <p:sldLayoutId id="2147483741" r:id="rId26"/>
    <p:sldLayoutId id="2147483742" r:id="rId27"/>
    <p:sldLayoutId id="2147483743" r:id="rId28"/>
  </p:sldLayoutIdLst>
  <p:hf hdr="0" ft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281" y="190309"/>
            <a:ext cx="10724031" cy="8720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9281" y="1243853"/>
            <a:ext cx="11598089" cy="49331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09281" y="6356348"/>
            <a:ext cx="2600647"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916417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457868" y="461570"/>
            <a:ext cx="233390" cy="365760"/>
          </a:xfrm>
          <a:prstGeom prst="rect">
            <a:avLst/>
          </a:prstGeom>
        </p:spPr>
      </p:pic>
      <p:pic>
        <p:nvPicPr>
          <p:cNvPr id="12" name="Picture 11"/>
          <p:cNvPicPr>
            <a:picLocks noChangeAspect="1"/>
          </p:cNvPicPr>
          <p:nvPr userDrawn="1"/>
        </p:nvPicPr>
        <p:blipFill>
          <a:blip r:embed="rId14"/>
          <a:stretch>
            <a:fillRect/>
          </a:stretch>
        </p:blipFill>
        <p:spPr>
          <a:xfrm>
            <a:off x="11146587" y="220597"/>
            <a:ext cx="855953" cy="190211"/>
          </a:xfrm>
          <a:prstGeom prst="rect">
            <a:avLst/>
          </a:prstGeom>
        </p:spPr>
      </p:pic>
    </p:spTree>
    <p:extLst>
      <p:ext uri="{BB962C8B-B14F-4D97-AF65-F5344CB8AC3E}">
        <p14:creationId xmlns:p14="http://schemas.microsoft.com/office/powerpoint/2010/main" val="3273951506"/>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281" y="190309"/>
            <a:ext cx="10724031" cy="8720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9281" y="1243853"/>
            <a:ext cx="11598089" cy="49331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09281" y="6356348"/>
            <a:ext cx="2600647"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916417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457868" y="461570"/>
            <a:ext cx="233390" cy="365760"/>
          </a:xfrm>
          <a:prstGeom prst="rect">
            <a:avLst/>
          </a:prstGeom>
        </p:spPr>
      </p:pic>
      <p:pic>
        <p:nvPicPr>
          <p:cNvPr id="12" name="Picture 11"/>
          <p:cNvPicPr>
            <a:picLocks noChangeAspect="1"/>
          </p:cNvPicPr>
          <p:nvPr userDrawn="1"/>
        </p:nvPicPr>
        <p:blipFill>
          <a:blip r:embed="rId14"/>
          <a:stretch>
            <a:fillRect/>
          </a:stretch>
        </p:blipFill>
        <p:spPr>
          <a:xfrm>
            <a:off x="11146587" y="220597"/>
            <a:ext cx="855953" cy="190211"/>
          </a:xfrm>
          <a:prstGeom prst="rect">
            <a:avLst/>
          </a:prstGeom>
        </p:spPr>
      </p:pic>
    </p:spTree>
    <p:extLst>
      <p:ext uri="{BB962C8B-B14F-4D97-AF65-F5344CB8AC3E}">
        <p14:creationId xmlns:p14="http://schemas.microsoft.com/office/powerpoint/2010/main" val="3109818047"/>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281" y="190309"/>
            <a:ext cx="10724031" cy="8720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9281" y="1243853"/>
            <a:ext cx="11598089" cy="49331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09281" y="6356348"/>
            <a:ext cx="2600647"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916417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457868" y="461570"/>
            <a:ext cx="233390" cy="365760"/>
          </a:xfrm>
          <a:prstGeom prst="rect">
            <a:avLst/>
          </a:prstGeom>
        </p:spPr>
      </p:pic>
      <p:pic>
        <p:nvPicPr>
          <p:cNvPr id="12" name="Picture 11"/>
          <p:cNvPicPr>
            <a:picLocks noChangeAspect="1"/>
          </p:cNvPicPr>
          <p:nvPr userDrawn="1"/>
        </p:nvPicPr>
        <p:blipFill>
          <a:blip r:embed="rId14"/>
          <a:stretch>
            <a:fillRect/>
          </a:stretch>
        </p:blipFill>
        <p:spPr>
          <a:xfrm>
            <a:off x="11146587" y="220597"/>
            <a:ext cx="855953" cy="190211"/>
          </a:xfrm>
          <a:prstGeom prst="rect">
            <a:avLst/>
          </a:prstGeom>
        </p:spPr>
      </p:pic>
    </p:spTree>
    <p:extLst>
      <p:ext uri="{BB962C8B-B14F-4D97-AF65-F5344CB8AC3E}">
        <p14:creationId xmlns:p14="http://schemas.microsoft.com/office/powerpoint/2010/main" val="2649719698"/>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281" y="190309"/>
            <a:ext cx="10724031" cy="8720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9281" y="1243853"/>
            <a:ext cx="11598089" cy="49331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09281" y="6356348"/>
            <a:ext cx="2600647"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916417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457868" y="461570"/>
            <a:ext cx="233390" cy="365760"/>
          </a:xfrm>
          <a:prstGeom prst="rect">
            <a:avLst/>
          </a:prstGeom>
        </p:spPr>
      </p:pic>
      <p:pic>
        <p:nvPicPr>
          <p:cNvPr id="12" name="Picture 11"/>
          <p:cNvPicPr>
            <a:picLocks noChangeAspect="1"/>
          </p:cNvPicPr>
          <p:nvPr userDrawn="1"/>
        </p:nvPicPr>
        <p:blipFill>
          <a:blip r:embed="rId14"/>
          <a:stretch>
            <a:fillRect/>
          </a:stretch>
        </p:blipFill>
        <p:spPr>
          <a:xfrm>
            <a:off x="11146587" y="220597"/>
            <a:ext cx="855953" cy="190211"/>
          </a:xfrm>
          <a:prstGeom prst="rect">
            <a:avLst/>
          </a:prstGeom>
        </p:spPr>
      </p:pic>
    </p:spTree>
    <p:extLst>
      <p:ext uri="{BB962C8B-B14F-4D97-AF65-F5344CB8AC3E}">
        <p14:creationId xmlns:p14="http://schemas.microsoft.com/office/powerpoint/2010/main" val="2199832813"/>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Nvidia_Tesla" TargetMode="External"/><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hyperlink" Target="https://en.wikichip.org/wiki/intel/xeon_platinum/9282"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Nvidia_Tesla" TargetMode="External"/><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hyperlink" Target="https://ark.intel.com/products/120496/Intel-Xeon-Platinum-8180-Processor-38-5M-Cache-2-50-GHz-" TargetMode="External"/><Relationship Id="rId5" Type="http://schemas.openxmlformats.org/officeDocument/2006/relationships/hyperlink" Target="https://en.wikichip.org/wiki/intel/xeon_platinum/8180" TargetMode="External"/><Relationship Id="rId4" Type="http://schemas.openxmlformats.org/officeDocument/2006/relationships/hyperlink" Target="https://www.techpowerup.com/gpu-specs/tesla-v100-sxm2-32-gb.c3185"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8.xml"/><Relationship Id="rId4" Type="http://schemas.openxmlformats.org/officeDocument/2006/relationships/image" Target="../media/image16.emf"/></Relationships>
</file>

<file path=ppt/slides/_rels/slide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4.png"/><Relationship Id="rId4" Type="http://schemas.openxmlformats.org/officeDocument/2006/relationships/image" Target="../media/image21.emf"/></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16.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5.jpeg"/></Relationships>
</file>

<file path=ppt/slides/_rels/slide25.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25.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8.xml"/><Relationship Id="rId5" Type="http://schemas.openxmlformats.org/officeDocument/2006/relationships/image" Target="../media/image46.png"/><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0.png"/></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43.emf"/></Relationships>
</file>

<file path=ppt/slides/_rels/slide4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5.png"/><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4.xml"/><Relationship Id="rId4" Type="http://schemas.openxmlformats.org/officeDocument/2006/relationships/image" Target="../media/image48.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5.png"/><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19.xml"/><Relationship Id="rId4" Type="http://schemas.openxmlformats.org/officeDocument/2006/relationships/image" Target="../media/image52.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hyperlink" Target="http://ark.intel.com/products/84685/Intel-Xeon-Processor-E7-8890-v3-45M-Cache-2_50-GHz" TargetMode="External"/><Relationship Id="rId2" Type="http://schemas.openxmlformats.org/officeDocument/2006/relationships/hyperlink" Target="http://www.mellanox.com/page/performance_infiniband"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19.xml"/><Relationship Id="rId4" Type="http://schemas.openxmlformats.org/officeDocument/2006/relationships/image" Target="../media/image5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ME759</a:t>
            </a:r>
            <a:br>
              <a:rPr lang="en-US" dirty="0"/>
            </a:br>
            <a:r>
              <a:rPr lang="en-US" sz="2400" dirty="0"/>
              <a:t>High Performance Computing for Applications in Engineering</a:t>
            </a:r>
            <a:br>
              <a:rPr lang="en-US" sz="2400" dirty="0"/>
            </a:br>
            <a:br>
              <a:rPr lang="en-US" sz="2400" dirty="0"/>
            </a:br>
            <a:r>
              <a:rPr lang="en-US" sz="2400" dirty="0"/>
              <a:t>[Spring 2021]</a:t>
            </a:r>
            <a:br>
              <a:rPr lang="en-US" sz="2400" dirty="0"/>
            </a:br>
            <a:endParaRPr lang="en-US" sz="2400" dirty="0"/>
          </a:p>
        </p:txBody>
      </p:sp>
      <p:sp>
        <p:nvSpPr>
          <p:cNvPr id="5" name="Subtitle 4"/>
          <p:cNvSpPr>
            <a:spLocks noGrp="1"/>
          </p:cNvSpPr>
          <p:nvPr>
            <p:ph type="subTitle" idx="1"/>
          </p:nvPr>
        </p:nvSpPr>
        <p:spPr/>
        <p:txBody>
          <a:bodyPr>
            <a:normAutofit/>
          </a:bodyPr>
          <a:lstStyle/>
          <a:p>
            <a:endParaRPr lang="en-US" dirty="0"/>
          </a:p>
          <a:p>
            <a:r>
              <a:rPr lang="en-US" dirty="0"/>
              <a:t>Lecture 08</a:t>
            </a:r>
          </a:p>
          <a:p>
            <a:r>
              <a:rPr lang="en-US" dirty="0"/>
              <a:t>02/10/2021</a:t>
            </a:r>
          </a:p>
          <a:p>
            <a:endParaRPr lang="en-US" dirty="0"/>
          </a:p>
        </p:txBody>
      </p:sp>
      <p:sp>
        <p:nvSpPr>
          <p:cNvPr id="4" name="Slide Number Placeholder 3"/>
          <p:cNvSpPr>
            <a:spLocks noGrp="1"/>
          </p:cNvSpPr>
          <p:nvPr>
            <p:ph type="sldNum" sz="quarter" idx="12"/>
          </p:nvPr>
        </p:nvSpPr>
        <p:spPr/>
        <p:txBody>
          <a:bodyPr/>
          <a:lstStyle/>
          <a:p>
            <a:fld id="{533C3136-38B5-49B0-B7B2-ED139F0532E2}" type="slidenum">
              <a:rPr lang="en-US" smtClean="0"/>
              <a:t>1</a:t>
            </a:fld>
            <a:endParaRPr lang="en-US"/>
          </a:p>
        </p:txBody>
      </p:sp>
      <p:sp>
        <p:nvSpPr>
          <p:cNvPr id="6" name="Rectangle 5"/>
          <p:cNvSpPr>
            <a:spLocks noChangeArrowheads="1"/>
          </p:cNvSpPr>
          <p:nvPr/>
        </p:nvSpPr>
        <p:spPr bwMode="auto">
          <a:xfrm>
            <a:off x="0" y="6581001"/>
            <a:ext cx="861133" cy="276999"/>
          </a:xfrm>
          <a:prstGeom prst="rect">
            <a:avLst/>
          </a:prstGeom>
          <a:noFill/>
          <a:ln w="9525">
            <a:noFill/>
            <a:miter lim="800000"/>
            <a:headEnd/>
            <a:tailEnd/>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0" hangingPunct="0"/>
            <a:r>
              <a:rPr lang="en-US" sz="600" dirty="0">
                <a:latin typeface="Tahoma" pitchFamily="34" charset="0"/>
              </a:rPr>
              <a:t>Dan Negrut, 2021</a:t>
            </a:r>
            <a:br>
              <a:rPr lang="en-US" sz="600" dirty="0">
                <a:latin typeface="Tahoma" pitchFamily="34" charset="0"/>
              </a:rPr>
            </a:br>
            <a:r>
              <a:rPr lang="en-US" sz="600" dirty="0">
                <a:latin typeface="Tahoma" pitchFamily="34" charset="0"/>
              </a:rPr>
              <a:t>ME759 UW-Madison</a:t>
            </a:r>
          </a:p>
        </p:txBody>
      </p:sp>
    </p:spTree>
    <p:extLst>
      <p:ext uri="{BB962C8B-B14F-4D97-AF65-F5344CB8AC3E}">
        <p14:creationId xmlns:p14="http://schemas.microsoft.com/office/powerpoint/2010/main" val="3360349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Fermi Architecture</a:t>
            </a:r>
            <a:br>
              <a:rPr lang="en-US" dirty="0"/>
            </a:br>
            <a:r>
              <a:rPr lang="en-US" sz="2400" dirty="0"/>
              <a:t>[ Schematic of a NVIDIA </a:t>
            </a:r>
            <a:r>
              <a:rPr lang="en-US" sz="2400" b="1" dirty="0">
                <a:solidFill>
                  <a:srgbClr val="FFC000"/>
                </a:solidFill>
              </a:rPr>
              <a:t>Stream Multiprocessor</a:t>
            </a:r>
            <a:r>
              <a:rPr lang="en-US" sz="2400" dirty="0"/>
              <a:t> (</a:t>
            </a:r>
            <a:r>
              <a:rPr lang="en-US" sz="2400" b="1" dirty="0">
                <a:solidFill>
                  <a:srgbClr val="FFC000"/>
                </a:solidFill>
              </a:rPr>
              <a:t>SM</a:t>
            </a:r>
            <a:r>
              <a:rPr lang="en-US" sz="2400" dirty="0"/>
              <a: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380674" y="1486442"/>
                <a:ext cx="4787886" cy="4831943"/>
              </a:xfrm>
            </p:spPr>
            <p:txBody>
              <a:bodyPr/>
              <a:lstStyle/>
              <a:p>
                <a:endParaRPr lang="en-US" sz="2000" dirty="0"/>
              </a:p>
              <a:p>
                <a:r>
                  <a:rPr lang="en-US" sz="2000" dirty="0"/>
                  <a:t>Late 2009, early 2010</a:t>
                </a:r>
              </a:p>
              <a:p>
                <a:r>
                  <a:rPr lang="en-US" sz="2000" dirty="0"/>
                  <a:t>40 nm technology</a:t>
                </a:r>
              </a:p>
              <a:p>
                <a:r>
                  <a:rPr lang="en-US" sz="2000" dirty="0"/>
                  <a:t>Three billion transistors</a:t>
                </a:r>
              </a:p>
              <a:p>
                <a:r>
                  <a:rPr lang="en-US" sz="2000" dirty="0"/>
                  <a:t>512 Scalar Processors (SPs), or “</a:t>
                </a:r>
                <a:r>
                  <a:rPr lang="en-US" sz="2000" dirty="0" err="1"/>
                  <a:t>shaders</a:t>
                </a:r>
                <a:r>
                  <a:rPr lang="en-US" sz="2000" dirty="0"/>
                  <a:t>”</a:t>
                </a:r>
              </a:p>
              <a:p>
                <a:pPr lvl="1"/>
                <a:r>
                  <a:rPr lang="en-US" sz="1600" dirty="0"/>
                  <a:t>This is the </a:t>
                </a:r>
                <a:r>
                  <a:rPr lang="en-US" sz="1600" dirty="0">
                    <a:solidFill>
                      <a:srgbClr val="0070C0"/>
                    </a:solidFill>
                  </a:rPr>
                  <a:t>chicken</a:t>
                </a:r>
              </a:p>
              <a:p>
                <a:r>
                  <a:rPr lang="en-US" sz="2000" dirty="0"/>
                  <a:t>L1 cache</a:t>
                </a:r>
              </a:p>
              <a:p>
                <a:r>
                  <a:rPr lang="en-US" sz="2000" dirty="0"/>
                  <a:t>L2 cache</a:t>
                </a:r>
              </a:p>
              <a:p>
                <a:r>
                  <a:rPr lang="en-US" sz="2000" dirty="0"/>
                  <a:t>6 GB of global memory</a:t>
                </a:r>
              </a:p>
              <a:p>
                <a:r>
                  <a:rPr lang="en-US" sz="2000" dirty="0"/>
                  <a:t>Operates at low clock rate</a:t>
                </a:r>
              </a:p>
              <a:p>
                <a:r>
                  <a:rPr lang="en-US" sz="2000" dirty="0"/>
                  <a:t>High bandwidth (for 2010, </a:t>
                </a:r>
                <a14:m>
                  <m:oMath xmlns:m="http://schemas.openxmlformats.org/officeDocument/2006/math">
                    <m:r>
                      <a:rPr lang="en-US" sz="2000" b="0" i="1" smtClean="0">
                        <a:latin typeface="Cambria Math" panose="02040503050406030204" pitchFamily="18" charset="0"/>
                      </a:rPr>
                      <m:t>≈</m:t>
                    </m:r>
                  </m:oMath>
                </a14:m>
                <a:r>
                  <a:rPr lang="en-US" sz="2000" dirty="0"/>
                  <a:t>200 GB/s)</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380674" y="1486442"/>
                <a:ext cx="4787886" cy="4831943"/>
              </a:xfrm>
              <a:blipFill>
                <a:blip r:embed="rId2"/>
                <a:stretch>
                  <a:fillRect l="-1145"/>
                </a:stretch>
              </a:blipFill>
            </p:spPr>
            <p:txBody>
              <a:bodyPr/>
              <a:lstStyle/>
              <a:p>
                <a:r>
                  <a:rPr lang="en-US">
                    <a:noFill/>
                  </a:rPr>
                  <a:t> </a:t>
                </a:r>
              </a:p>
            </p:txBody>
          </p:sp>
        </mc:Fallback>
      </mc:AlternateContent>
      <p:grpSp>
        <p:nvGrpSpPr>
          <p:cNvPr id="4" name="Group 3"/>
          <p:cNvGrpSpPr/>
          <p:nvPr/>
        </p:nvGrpSpPr>
        <p:grpSpPr>
          <a:xfrm>
            <a:off x="6816672" y="974124"/>
            <a:ext cx="4745354" cy="5458460"/>
            <a:chOff x="5770246" y="1399540"/>
            <a:chExt cx="4745354" cy="5458460"/>
          </a:xfrm>
        </p:grpSpPr>
        <p:pic>
          <p:nvPicPr>
            <p:cNvPr id="6" name="Picture 5"/>
            <p:cNvPicPr/>
            <p:nvPr/>
          </p:nvPicPr>
          <p:blipFill>
            <a:blip r:embed="rId3" cstate="print">
              <a:extLst>
                <a:ext uri="{28A0092B-C50C-407E-A947-70E740481C1C}">
                  <a14:useLocalDpi xmlns:a14="http://schemas.microsoft.com/office/drawing/2010/main" val="0"/>
                </a:ext>
              </a:extLst>
            </a:blip>
            <a:stretch>
              <a:fillRect/>
            </a:stretch>
          </p:blipFill>
          <p:spPr>
            <a:xfrm>
              <a:off x="5770246" y="4048760"/>
              <a:ext cx="1316355" cy="1846580"/>
            </a:xfrm>
            <a:prstGeom prst="rect">
              <a:avLst/>
            </a:prstGeom>
          </p:spPr>
        </p:pic>
        <p:pic>
          <p:nvPicPr>
            <p:cNvPr id="5" name="Picture 4"/>
            <p:cNvPicPr/>
            <p:nvPr/>
          </p:nvPicPr>
          <p:blipFill>
            <a:blip r:embed="rId4" cstate="print">
              <a:extLst>
                <a:ext uri="{28A0092B-C50C-407E-A947-70E740481C1C}">
                  <a14:useLocalDpi xmlns:a14="http://schemas.microsoft.com/office/drawing/2010/main" val="0"/>
                </a:ext>
              </a:extLst>
            </a:blip>
            <a:stretch>
              <a:fillRect/>
            </a:stretch>
          </p:blipFill>
          <p:spPr>
            <a:xfrm>
              <a:off x="7178040" y="1399540"/>
              <a:ext cx="3337560" cy="5458460"/>
            </a:xfrm>
            <a:prstGeom prst="rect">
              <a:avLst/>
            </a:prstGeom>
          </p:spPr>
        </p:pic>
        <p:sp>
          <p:nvSpPr>
            <p:cNvPr id="7" name="Right Arrow 6"/>
            <p:cNvSpPr/>
            <p:nvPr/>
          </p:nvSpPr>
          <p:spPr>
            <a:xfrm flipH="1">
              <a:off x="7010400" y="4124961"/>
              <a:ext cx="417830" cy="147955"/>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8" name="Slide Number Placeholder 7">
            <a:extLst>
              <a:ext uri="{FF2B5EF4-FFF2-40B4-BE49-F238E27FC236}">
                <a16:creationId xmlns:a16="http://schemas.microsoft.com/office/drawing/2014/main" id="{35D4ACDC-8928-4F55-8BDD-B96EDC2565F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30609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 Fermi SM (Streaming Multiprocessor; </a:t>
            </a:r>
            <a:r>
              <a:rPr lang="en-US" sz="3200" dirty="0">
                <a:solidFill>
                  <a:srgbClr val="00B050"/>
                </a:solidFill>
              </a:rPr>
              <a:t>one of 16</a:t>
            </a:r>
            <a:r>
              <a:rPr lang="en-US" sz="3200" dirty="0"/>
              <a:t>)</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11</a:t>
            </a:fld>
            <a:endParaRPr lang="en-US" alt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8619" y="1654633"/>
            <a:ext cx="3251888" cy="37213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 name="Picture 2"/>
          <p:cNvPicPr>
            <a:picLocks noChangeAspect="1"/>
          </p:cNvPicPr>
          <p:nvPr/>
        </p:nvPicPr>
        <p:blipFill>
          <a:blip r:embed="rId3"/>
          <a:stretch>
            <a:fillRect/>
          </a:stretch>
        </p:blipFill>
        <p:spPr>
          <a:xfrm>
            <a:off x="10848110" y="938387"/>
            <a:ext cx="1117502" cy="1725709"/>
          </a:xfrm>
          <a:prstGeom prst="rect">
            <a:avLst/>
          </a:prstGeom>
        </p:spPr>
      </p:pic>
      <p:sp>
        <p:nvSpPr>
          <p:cNvPr id="5" name="Rectangle 4"/>
          <p:cNvSpPr/>
          <p:nvPr/>
        </p:nvSpPr>
        <p:spPr>
          <a:xfrm>
            <a:off x="6654805" y="2340930"/>
            <a:ext cx="2954911" cy="646331"/>
          </a:xfrm>
          <a:prstGeom prst="rect">
            <a:avLst/>
          </a:prstGeom>
        </p:spPr>
        <p:txBody>
          <a:bodyPr wrap="none">
            <a:spAutoFit/>
          </a:bodyPr>
          <a:lstStyle/>
          <a:p>
            <a:r>
              <a:rPr lang="en-US" dirty="0"/>
              <a:t>Not a whole lot of </a:t>
            </a:r>
            <a:br>
              <a:rPr lang="en-US" dirty="0"/>
            </a:br>
            <a:r>
              <a:rPr lang="en-US" dirty="0"/>
              <a:t>brain here, compared to CPU.</a:t>
            </a:r>
          </a:p>
        </p:txBody>
      </p:sp>
      <p:cxnSp>
        <p:nvCxnSpPr>
          <p:cNvPr id="7" name="Straight Arrow Connector 6">
            <a:extLst>
              <a:ext uri="{FF2B5EF4-FFF2-40B4-BE49-F238E27FC236}">
                <a16:creationId xmlns:a16="http://schemas.microsoft.com/office/drawing/2014/main" id="{7F2DA5F2-E2C1-4563-AC9F-BCC0B2E6BB6A}"/>
              </a:ext>
            </a:extLst>
          </p:cNvPr>
          <p:cNvCxnSpPr>
            <a:cxnSpLocks/>
          </p:cNvCxnSpPr>
          <p:nvPr/>
        </p:nvCxnSpPr>
        <p:spPr>
          <a:xfrm flipV="1">
            <a:off x="9366366" y="2029691"/>
            <a:ext cx="1232361" cy="634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1590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Fermi: 30,000 feet perspective, the entire chip</a:t>
            </a:r>
          </a:p>
        </p:txBody>
      </p:sp>
      <p:sp>
        <p:nvSpPr>
          <p:cNvPr id="3" name="Content Placeholder 2"/>
          <p:cNvSpPr>
            <a:spLocks noGrp="1"/>
          </p:cNvSpPr>
          <p:nvPr>
            <p:ph sz="half" idx="1"/>
          </p:nvPr>
        </p:nvSpPr>
        <p:spPr/>
        <p:txBody>
          <a:bodyPr/>
          <a:lstStyle/>
          <a:p>
            <a:endParaRPr lang="en-US" sz="2000" dirty="0"/>
          </a:p>
          <a:p>
            <a:endParaRPr lang="en-US" sz="2000" dirty="0"/>
          </a:p>
          <a:p>
            <a:r>
              <a:rPr lang="en-US" sz="2000" dirty="0"/>
              <a:t>Lots of ALU (green), not much of CU (orange)</a:t>
            </a:r>
          </a:p>
          <a:p>
            <a:endParaRPr lang="en-US" sz="2000" dirty="0"/>
          </a:p>
          <a:p>
            <a:endParaRPr lang="en-US" sz="2000" dirty="0"/>
          </a:p>
          <a:p>
            <a:r>
              <a:rPr lang="en-US" sz="2000" dirty="0"/>
              <a:t>Explains why GPUs are fast for high arithmetic intensity applications</a:t>
            </a:r>
          </a:p>
          <a:p>
            <a:endParaRPr lang="en-US" sz="2000" dirty="0"/>
          </a:p>
          <a:p>
            <a:endParaRPr lang="en-US" sz="2000" dirty="0"/>
          </a:p>
          <a:p>
            <a:r>
              <a:rPr lang="en-US" sz="2000" dirty="0"/>
              <a:t>Arithmetic intensity: high when many operations performed per byte of data</a:t>
            </a:r>
          </a:p>
          <a:p>
            <a:endParaRPr lang="en-US" sz="20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34630" y="1997500"/>
            <a:ext cx="4485348" cy="3501490"/>
          </a:xfrm>
          <a:prstGeom prst="rect">
            <a:avLst/>
          </a:prstGeom>
        </p:spPr>
      </p:pic>
      <p:sp>
        <p:nvSpPr>
          <p:cNvPr id="4" name="Slide Number Placeholder 3">
            <a:extLst>
              <a:ext uri="{FF2B5EF4-FFF2-40B4-BE49-F238E27FC236}">
                <a16:creationId xmlns:a16="http://schemas.microsoft.com/office/drawing/2014/main" id="{0450808E-9930-45F8-B745-A34E626669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4369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370" name="Rectangle 2"/>
          <p:cNvSpPr>
            <a:spLocks noGrp="1" noChangeArrowheads="1"/>
          </p:cNvSpPr>
          <p:nvPr>
            <p:ph type="title"/>
          </p:nvPr>
        </p:nvSpPr>
        <p:spPr/>
        <p:txBody>
          <a:bodyPr/>
          <a:lstStyle/>
          <a:p>
            <a:r>
              <a:rPr lang="en-US" sz="3100" dirty="0"/>
              <a:t>The CPU and GPU: showing their true colors</a:t>
            </a:r>
          </a:p>
        </p:txBody>
      </p:sp>
      <p:sp>
        <p:nvSpPr>
          <p:cNvPr id="954371" name="Rectangle 3"/>
          <p:cNvSpPr>
            <a:spLocks noGrp="1" noChangeArrowheads="1"/>
          </p:cNvSpPr>
          <p:nvPr>
            <p:ph idx="1"/>
          </p:nvPr>
        </p:nvSpPr>
        <p:spPr/>
        <p:txBody>
          <a:bodyPr/>
          <a:lstStyle/>
          <a:p>
            <a:pPr marL="457200" indent="-457200"/>
            <a:endParaRPr lang="en-US" sz="1800" dirty="0">
              <a:solidFill>
                <a:schemeClr val="accent2"/>
              </a:solidFill>
            </a:endParaRPr>
          </a:p>
          <a:p>
            <a:pPr marL="457200" indent="-457200"/>
            <a:r>
              <a:rPr lang="en-US" sz="1800" dirty="0"/>
              <a:t>The GPU is specialized for compute-intensive, highly data parallel computation (owing to its graphics rendering origin)</a:t>
            </a:r>
          </a:p>
          <a:p>
            <a:pPr marL="974725" lvl="1" indent="-403225"/>
            <a:r>
              <a:rPr lang="en-US" sz="1800" dirty="0"/>
              <a:t>More transistors devoted to </a:t>
            </a:r>
            <a:r>
              <a:rPr lang="en-US" sz="1800" dirty="0">
                <a:solidFill>
                  <a:srgbClr val="0070C0"/>
                </a:solidFill>
              </a:rPr>
              <a:t>data processing</a:t>
            </a:r>
            <a:r>
              <a:rPr lang="en-US" sz="1800" dirty="0">
                <a:solidFill>
                  <a:schemeClr val="accent2"/>
                </a:solidFill>
              </a:rPr>
              <a:t> </a:t>
            </a:r>
            <a:r>
              <a:rPr lang="en-US" sz="1800" dirty="0"/>
              <a:t>rather than data caching and control flow</a:t>
            </a:r>
          </a:p>
          <a:p>
            <a:pPr marL="974725" lvl="1" indent="-403225"/>
            <a:r>
              <a:rPr lang="en-US" sz="1800" dirty="0"/>
              <a:t>Where are GPUs good:</a:t>
            </a:r>
            <a:r>
              <a:rPr lang="en-US" sz="1800" dirty="0">
                <a:solidFill>
                  <a:srgbClr val="0070C0"/>
                </a:solidFill>
              </a:rPr>
              <a:t> high arithmetic intensity </a:t>
            </a:r>
            <a:r>
              <a:rPr lang="en-US" sz="1800" dirty="0"/>
              <a:t>(the ratio between arithmetic operations and memory operations)</a:t>
            </a:r>
          </a:p>
          <a:p>
            <a:pPr marL="974725" lvl="1" indent="-403225"/>
            <a:endParaRPr lang="en-US" sz="1800" dirty="0"/>
          </a:p>
          <a:p>
            <a:pPr marL="457200" indent="-457200">
              <a:buNone/>
            </a:pPr>
            <a:endParaRPr lang="en-US" sz="1800" dirty="0"/>
          </a:p>
          <a:p>
            <a:pPr marL="457200" indent="-457200">
              <a:buNone/>
            </a:pPr>
            <a:endParaRPr lang="en-US" sz="1800" dirty="0"/>
          </a:p>
          <a:p>
            <a:pPr marL="457200" indent="-457200">
              <a:buNone/>
            </a:pPr>
            <a:endParaRPr lang="en-US" sz="1800" dirty="0"/>
          </a:p>
          <a:p>
            <a:pPr marL="457200" indent="-457200">
              <a:buNone/>
            </a:pPr>
            <a:endParaRPr lang="en-US" sz="1800" dirty="0"/>
          </a:p>
          <a:p>
            <a:pPr marL="457200" indent="-457200"/>
            <a:endParaRPr lang="en-US" sz="1800" dirty="0"/>
          </a:p>
          <a:p>
            <a:pPr marL="457200" indent="-457200"/>
            <a:endParaRPr lang="en-US" sz="1800" dirty="0"/>
          </a:p>
          <a:p>
            <a:pPr marL="806450" lvl="1" indent="-457200"/>
            <a:endParaRPr lang="en-US" sz="1400" dirty="0"/>
          </a:p>
          <a:p>
            <a:pPr marL="806450" lvl="1" indent="-457200"/>
            <a:endParaRPr lang="en-US" sz="1400" dirty="0"/>
          </a:p>
          <a:p>
            <a:pPr marL="457200" indent="-457200"/>
            <a:r>
              <a:rPr lang="en-US" sz="1800" dirty="0"/>
              <a:t>The video game industry exerts strong economic pressure that pushes things forward in GPU computing</a:t>
            </a:r>
          </a:p>
        </p:txBody>
      </p:sp>
      <p:grpSp>
        <p:nvGrpSpPr>
          <p:cNvPr id="22" name="Group 21"/>
          <p:cNvGrpSpPr/>
          <p:nvPr/>
        </p:nvGrpSpPr>
        <p:grpSpPr>
          <a:xfrm>
            <a:off x="3112323" y="3371834"/>
            <a:ext cx="6030914" cy="1946275"/>
            <a:chOff x="3173099" y="2877960"/>
            <a:chExt cx="6030914" cy="1946275"/>
          </a:xfrm>
        </p:grpSpPr>
        <p:grpSp>
          <p:nvGrpSpPr>
            <p:cNvPr id="2" name="Group 4"/>
            <p:cNvGrpSpPr>
              <a:grpSpLocks/>
            </p:cNvGrpSpPr>
            <p:nvPr/>
          </p:nvGrpSpPr>
          <p:grpSpPr bwMode="auto">
            <a:xfrm>
              <a:off x="6525900" y="2879547"/>
              <a:ext cx="2678113" cy="1943100"/>
              <a:chOff x="3044" y="1052"/>
              <a:chExt cx="1987" cy="1441"/>
            </a:xfrm>
          </p:grpSpPr>
          <p:sp>
            <p:nvSpPr>
              <p:cNvPr id="954373" name="Rectangle 5"/>
              <p:cNvSpPr>
                <a:spLocks noChangeArrowheads="1"/>
              </p:cNvSpPr>
              <p:nvPr/>
            </p:nvSpPr>
            <p:spPr bwMode="auto">
              <a:xfrm>
                <a:off x="3044" y="2245"/>
                <a:ext cx="1987" cy="248"/>
              </a:xfrm>
              <a:prstGeom prst="rect">
                <a:avLst/>
              </a:prstGeom>
              <a:solidFill>
                <a:srgbClr val="FF6600"/>
              </a:solidFill>
              <a:ln w="9525">
                <a:solidFill>
                  <a:srgbClr val="969696"/>
                </a:solidFill>
                <a:miter lim="800000"/>
                <a:headEnd/>
                <a:tailEnd/>
              </a:ln>
              <a:effectLst/>
            </p:spPr>
            <p:txBody>
              <a:bodyPr wrap="none" tIns="0" rIns="0" bIns="0" anchor="ctr"/>
              <a:lstStyle/>
              <a:p>
                <a:r>
                  <a:rPr lang="en-US" sz="1200" b="1">
                    <a:solidFill>
                      <a:schemeClr val="bg1"/>
                    </a:solidFill>
                    <a:latin typeface="Arial" pitchFamily="34" charset="0"/>
                  </a:rPr>
                  <a:t>DRAM</a:t>
                </a:r>
              </a:p>
            </p:txBody>
          </p:sp>
          <p:grpSp>
            <p:nvGrpSpPr>
              <p:cNvPr id="3" name="Group 6"/>
              <p:cNvGrpSpPr>
                <a:grpSpLocks/>
              </p:cNvGrpSpPr>
              <p:nvPr/>
            </p:nvGrpSpPr>
            <p:grpSpPr bwMode="auto">
              <a:xfrm>
                <a:off x="3046" y="1052"/>
                <a:ext cx="1984" cy="1086"/>
                <a:chOff x="1888" y="2761"/>
                <a:chExt cx="1984" cy="1086"/>
              </a:xfrm>
            </p:grpSpPr>
            <p:grpSp>
              <p:nvGrpSpPr>
                <p:cNvPr id="4" name="Group 7"/>
                <p:cNvGrpSpPr>
                  <a:grpSpLocks/>
                </p:cNvGrpSpPr>
                <p:nvPr/>
              </p:nvGrpSpPr>
              <p:grpSpPr bwMode="auto">
                <a:xfrm>
                  <a:off x="1888" y="2761"/>
                  <a:ext cx="1984" cy="118"/>
                  <a:chOff x="-141" y="2876"/>
                  <a:chExt cx="1984" cy="118"/>
                </a:xfrm>
              </p:grpSpPr>
              <p:grpSp>
                <p:nvGrpSpPr>
                  <p:cNvPr id="5" name="Group 8"/>
                  <p:cNvGrpSpPr>
                    <a:grpSpLocks/>
                  </p:cNvGrpSpPr>
                  <p:nvPr/>
                </p:nvGrpSpPr>
                <p:grpSpPr bwMode="auto">
                  <a:xfrm>
                    <a:off x="-141" y="2876"/>
                    <a:ext cx="124" cy="115"/>
                    <a:chOff x="707" y="1508"/>
                    <a:chExt cx="124" cy="109"/>
                  </a:xfrm>
                </p:grpSpPr>
                <p:sp>
                  <p:nvSpPr>
                    <p:cNvPr id="954377" name="Rectangle 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endParaRPr lang="en-US" sz="1200" b="1">
                        <a:solidFill>
                          <a:schemeClr val="bg1"/>
                        </a:solidFill>
                        <a:latin typeface="Arial" pitchFamily="34" charset="0"/>
                      </a:endParaRPr>
                    </a:p>
                  </p:txBody>
                </p:sp>
                <p:sp>
                  <p:nvSpPr>
                    <p:cNvPr id="954378" name="Rectangle 1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endParaRPr lang="en-US" sz="1200" b="1">
                        <a:solidFill>
                          <a:schemeClr val="bg1"/>
                        </a:solidFill>
                        <a:latin typeface="Arial" pitchFamily="34" charset="0"/>
                      </a:endParaRPr>
                    </a:p>
                  </p:txBody>
                </p:sp>
              </p:grpSp>
              <p:sp>
                <p:nvSpPr>
                  <p:cNvPr id="954379" name="Rectangle 1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algn="ctr"/>
                    <a:endParaRPr lang="en-US" sz="1400" b="1">
                      <a:solidFill>
                        <a:schemeClr val="bg1"/>
                      </a:solidFill>
                      <a:latin typeface="Arial" pitchFamily="34" charset="0"/>
                    </a:endParaRPr>
                  </a:p>
                </p:txBody>
              </p:sp>
              <p:sp>
                <p:nvSpPr>
                  <p:cNvPr id="954380" name="Line 1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381" name="Line 1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382" name="Line 1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383" name="Line 1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384" name="Line 1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385" name="Line 1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386" name="Line 1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387" name="Line 1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388" name="Line 2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389" name="Line 2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390" name="Line 2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391" name="Line 2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392" name="Line 2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393" name="Line 2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394" name="Line 2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endParaRPr lang="en-US"/>
                  </a:p>
                </p:txBody>
              </p:sp>
            </p:grpSp>
            <p:grpSp>
              <p:nvGrpSpPr>
                <p:cNvPr id="6" name="Group 27"/>
                <p:cNvGrpSpPr>
                  <a:grpSpLocks/>
                </p:cNvGrpSpPr>
                <p:nvPr/>
              </p:nvGrpSpPr>
              <p:grpSpPr bwMode="auto">
                <a:xfrm>
                  <a:off x="1888" y="2899"/>
                  <a:ext cx="1984" cy="118"/>
                  <a:chOff x="-141" y="2876"/>
                  <a:chExt cx="1984" cy="118"/>
                </a:xfrm>
              </p:grpSpPr>
              <p:grpSp>
                <p:nvGrpSpPr>
                  <p:cNvPr id="7" name="Group 28"/>
                  <p:cNvGrpSpPr>
                    <a:grpSpLocks/>
                  </p:cNvGrpSpPr>
                  <p:nvPr/>
                </p:nvGrpSpPr>
                <p:grpSpPr bwMode="auto">
                  <a:xfrm>
                    <a:off x="-141" y="2876"/>
                    <a:ext cx="124" cy="115"/>
                    <a:chOff x="707" y="1508"/>
                    <a:chExt cx="124" cy="109"/>
                  </a:xfrm>
                </p:grpSpPr>
                <p:sp>
                  <p:nvSpPr>
                    <p:cNvPr id="954397" name="Rectangle 2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endParaRPr lang="en-US" sz="1200" b="1">
                        <a:solidFill>
                          <a:schemeClr val="bg1"/>
                        </a:solidFill>
                        <a:latin typeface="Arial" pitchFamily="34" charset="0"/>
                      </a:endParaRPr>
                    </a:p>
                  </p:txBody>
                </p:sp>
                <p:sp>
                  <p:nvSpPr>
                    <p:cNvPr id="954398" name="Rectangle 3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endParaRPr lang="en-US" sz="1200" b="1">
                        <a:solidFill>
                          <a:schemeClr val="bg1"/>
                        </a:solidFill>
                        <a:latin typeface="Arial" pitchFamily="34" charset="0"/>
                      </a:endParaRPr>
                    </a:p>
                  </p:txBody>
                </p:sp>
              </p:grpSp>
              <p:sp>
                <p:nvSpPr>
                  <p:cNvPr id="954399" name="Rectangle 3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algn="ctr"/>
                    <a:endParaRPr lang="en-US" sz="1400" b="1">
                      <a:solidFill>
                        <a:schemeClr val="bg1"/>
                      </a:solidFill>
                      <a:latin typeface="Arial" pitchFamily="34" charset="0"/>
                    </a:endParaRPr>
                  </a:p>
                </p:txBody>
              </p:sp>
              <p:sp>
                <p:nvSpPr>
                  <p:cNvPr id="954400" name="Line 3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01" name="Line 3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02" name="Line 3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03" name="Line 3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04" name="Line 3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05" name="Line 3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06" name="Line 3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07" name="Line 3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08" name="Line 4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09" name="Line 4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10" name="Line 4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11" name="Line 4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12" name="Line 4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13" name="Line 4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14" name="Line 4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endParaRPr lang="en-US"/>
                  </a:p>
                </p:txBody>
              </p:sp>
            </p:grpSp>
            <p:grpSp>
              <p:nvGrpSpPr>
                <p:cNvPr id="8" name="Group 47"/>
                <p:cNvGrpSpPr>
                  <a:grpSpLocks/>
                </p:cNvGrpSpPr>
                <p:nvPr/>
              </p:nvGrpSpPr>
              <p:grpSpPr bwMode="auto">
                <a:xfrm>
                  <a:off x="1888" y="3037"/>
                  <a:ext cx="1984" cy="118"/>
                  <a:chOff x="-141" y="2876"/>
                  <a:chExt cx="1984" cy="118"/>
                </a:xfrm>
              </p:grpSpPr>
              <p:grpSp>
                <p:nvGrpSpPr>
                  <p:cNvPr id="9" name="Group 48"/>
                  <p:cNvGrpSpPr>
                    <a:grpSpLocks/>
                  </p:cNvGrpSpPr>
                  <p:nvPr/>
                </p:nvGrpSpPr>
                <p:grpSpPr bwMode="auto">
                  <a:xfrm>
                    <a:off x="-141" y="2876"/>
                    <a:ext cx="124" cy="115"/>
                    <a:chOff x="707" y="1508"/>
                    <a:chExt cx="124" cy="109"/>
                  </a:xfrm>
                </p:grpSpPr>
                <p:sp>
                  <p:nvSpPr>
                    <p:cNvPr id="954417" name="Rectangle 4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endParaRPr lang="en-US" sz="1200" b="1">
                        <a:solidFill>
                          <a:schemeClr val="bg1"/>
                        </a:solidFill>
                        <a:latin typeface="Arial" pitchFamily="34" charset="0"/>
                      </a:endParaRPr>
                    </a:p>
                  </p:txBody>
                </p:sp>
                <p:sp>
                  <p:nvSpPr>
                    <p:cNvPr id="954418" name="Rectangle 5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endParaRPr lang="en-US" sz="1200" b="1">
                        <a:solidFill>
                          <a:schemeClr val="bg1"/>
                        </a:solidFill>
                        <a:latin typeface="Arial" pitchFamily="34" charset="0"/>
                      </a:endParaRPr>
                    </a:p>
                  </p:txBody>
                </p:sp>
              </p:grpSp>
              <p:sp>
                <p:nvSpPr>
                  <p:cNvPr id="954419" name="Rectangle 5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algn="ctr"/>
                    <a:endParaRPr lang="en-US" sz="1400" b="1">
                      <a:solidFill>
                        <a:schemeClr val="bg1"/>
                      </a:solidFill>
                      <a:latin typeface="Arial" pitchFamily="34" charset="0"/>
                    </a:endParaRPr>
                  </a:p>
                </p:txBody>
              </p:sp>
              <p:sp>
                <p:nvSpPr>
                  <p:cNvPr id="954420" name="Line 5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21" name="Line 5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22" name="Line 5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23" name="Line 5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24" name="Line 5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25" name="Line 5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26" name="Line 5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27" name="Line 5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28" name="Line 6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29" name="Line 6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30" name="Line 6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31" name="Line 6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32" name="Line 6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33" name="Line 6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34" name="Line 6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endParaRPr lang="en-US"/>
                  </a:p>
                </p:txBody>
              </p:sp>
            </p:grpSp>
            <p:grpSp>
              <p:nvGrpSpPr>
                <p:cNvPr id="10" name="Group 67"/>
                <p:cNvGrpSpPr>
                  <a:grpSpLocks/>
                </p:cNvGrpSpPr>
                <p:nvPr/>
              </p:nvGrpSpPr>
              <p:grpSpPr bwMode="auto">
                <a:xfrm>
                  <a:off x="1888" y="3175"/>
                  <a:ext cx="1984" cy="118"/>
                  <a:chOff x="-141" y="2876"/>
                  <a:chExt cx="1984" cy="118"/>
                </a:xfrm>
              </p:grpSpPr>
              <p:grpSp>
                <p:nvGrpSpPr>
                  <p:cNvPr id="11" name="Group 68"/>
                  <p:cNvGrpSpPr>
                    <a:grpSpLocks/>
                  </p:cNvGrpSpPr>
                  <p:nvPr/>
                </p:nvGrpSpPr>
                <p:grpSpPr bwMode="auto">
                  <a:xfrm>
                    <a:off x="-141" y="2876"/>
                    <a:ext cx="124" cy="115"/>
                    <a:chOff x="707" y="1508"/>
                    <a:chExt cx="124" cy="109"/>
                  </a:xfrm>
                </p:grpSpPr>
                <p:sp>
                  <p:nvSpPr>
                    <p:cNvPr id="954437" name="Rectangle 6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endParaRPr lang="en-US" sz="1200" b="1">
                        <a:solidFill>
                          <a:schemeClr val="bg1"/>
                        </a:solidFill>
                        <a:latin typeface="Arial" pitchFamily="34" charset="0"/>
                      </a:endParaRPr>
                    </a:p>
                  </p:txBody>
                </p:sp>
                <p:sp>
                  <p:nvSpPr>
                    <p:cNvPr id="954438" name="Rectangle 7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endParaRPr lang="en-US" sz="1200" b="1">
                        <a:solidFill>
                          <a:schemeClr val="bg1"/>
                        </a:solidFill>
                        <a:latin typeface="Arial" pitchFamily="34" charset="0"/>
                      </a:endParaRPr>
                    </a:p>
                  </p:txBody>
                </p:sp>
              </p:grpSp>
              <p:sp>
                <p:nvSpPr>
                  <p:cNvPr id="954439" name="Rectangle 7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algn="ctr"/>
                    <a:endParaRPr lang="en-US" sz="1400" b="1">
                      <a:solidFill>
                        <a:schemeClr val="bg1"/>
                      </a:solidFill>
                      <a:latin typeface="Arial" pitchFamily="34" charset="0"/>
                    </a:endParaRPr>
                  </a:p>
                </p:txBody>
              </p:sp>
              <p:sp>
                <p:nvSpPr>
                  <p:cNvPr id="954440" name="Line 7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41" name="Line 7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42" name="Line 7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43" name="Line 7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44" name="Line 7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45" name="Line 7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46" name="Line 7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47" name="Line 7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48" name="Line 8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49" name="Line 8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50" name="Line 8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51" name="Line 8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52" name="Line 8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53" name="Line 8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54" name="Line 8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endParaRPr lang="en-US"/>
                  </a:p>
                </p:txBody>
              </p:sp>
            </p:grpSp>
            <p:grpSp>
              <p:nvGrpSpPr>
                <p:cNvPr id="12" name="Group 87"/>
                <p:cNvGrpSpPr>
                  <a:grpSpLocks/>
                </p:cNvGrpSpPr>
                <p:nvPr/>
              </p:nvGrpSpPr>
              <p:grpSpPr bwMode="auto">
                <a:xfrm>
                  <a:off x="1888" y="3314"/>
                  <a:ext cx="1984" cy="118"/>
                  <a:chOff x="-141" y="2876"/>
                  <a:chExt cx="1984" cy="118"/>
                </a:xfrm>
              </p:grpSpPr>
              <p:grpSp>
                <p:nvGrpSpPr>
                  <p:cNvPr id="13" name="Group 88"/>
                  <p:cNvGrpSpPr>
                    <a:grpSpLocks/>
                  </p:cNvGrpSpPr>
                  <p:nvPr/>
                </p:nvGrpSpPr>
                <p:grpSpPr bwMode="auto">
                  <a:xfrm>
                    <a:off x="-141" y="2876"/>
                    <a:ext cx="124" cy="115"/>
                    <a:chOff x="707" y="1508"/>
                    <a:chExt cx="124" cy="109"/>
                  </a:xfrm>
                </p:grpSpPr>
                <p:sp>
                  <p:nvSpPr>
                    <p:cNvPr id="954457" name="Rectangle 8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endParaRPr lang="en-US" sz="1200" b="1">
                        <a:solidFill>
                          <a:schemeClr val="bg1"/>
                        </a:solidFill>
                        <a:latin typeface="Arial" pitchFamily="34" charset="0"/>
                      </a:endParaRPr>
                    </a:p>
                  </p:txBody>
                </p:sp>
                <p:sp>
                  <p:nvSpPr>
                    <p:cNvPr id="954458" name="Rectangle 9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endParaRPr lang="en-US" sz="1200" b="1">
                        <a:solidFill>
                          <a:schemeClr val="bg1"/>
                        </a:solidFill>
                        <a:latin typeface="Arial" pitchFamily="34" charset="0"/>
                      </a:endParaRPr>
                    </a:p>
                  </p:txBody>
                </p:sp>
              </p:grpSp>
              <p:sp>
                <p:nvSpPr>
                  <p:cNvPr id="954459" name="Rectangle 9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algn="ctr"/>
                    <a:endParaRPr lang="en-US" sz="1400" b="1">
                      <a:solidFill>
                        <a:schemeClr val="bg1"/>
                      </a:solidFill>
                      <a:latin typeface="Arial" pitchFamily="34" charset="0"/>
                    </a:endParaRPr>
                  </a:p>
                </p:txBody>
              </p:sp>
              <p:sp>
                <p:nvSpPr>
                  <p:cNvPr id="954460" name="Line 9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61" name="Line 9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62" name="Line 9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63" name="Line 9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64" name="Line 9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65" name="Line 9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66" name="Line 9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67" name="Line 9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68" name="Line 10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69" name="Line 10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70" name="Line 10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71" name="Line 10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72" name="Line 10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73" name="Line 10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74" name="Line 10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endParaRPr lang="en-US"/>
                  </a:p>
                </p:txBody>
              </p:sp>
            </p:grpSp>
            <p:grpSp>
              <p:nvGrpSpPr>
                <p:cNvPr id="14" name="Group 107"/>
                <p:cNvGrpSpPr>
                  <a:grpSpLocks/>
                </p:cNvGrpSpPr>
                <p:nvPr/>
              </p:nvGrpSpPr>
              <p:grpSpPr bwMode="auto">
                <a:xfrm>
                  <a:off x="1888" y="3452"/>
                  <a:ext cx="1984" cy="118"/>
                  <a:chOff x="-141" y="2876"/>
                  <a:chExt cx="1984" cy="118"/>
                </a:xfrm>
              </p:grpSpPr>
              <p:grpSp>
                <p:nvGrpSpPr>
                  <p:cNvPr id="15" name="Group 108"/>
                  <p:cNvGrpSpPr>
                    <a:grpSpLocks/>
                  </p:cNvGrpSpPr>
                  <p:nvPr/>
                </p:nvGrpSpPr>
                <p:grpSpPr bwMode="auto">
                  <a:xfrm>
                    <a:off x="-141" y="2876"/>
                    <a:ext cx="124" cy="115"/>
                    <a:chOff x="707" y="1508"/>
                    <a:chExt cx="124" cy="109"/>
                  </a:xfrm>
                </p:grpSpPr>
                <p:sp>
                  <p:nvSpPr>
                    <p:cNvPr id="954477" name="Rectangle 10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endParaRPr lang="en-US" sz="1200" b="1">
                        <a:solidFill>
                          <a:schemeClr val="bg1"/>
                        </a:solidFill>
                        <a:latin typeface="Arial" pitchFamily="34" charset="0"/>
                      </a:endParaRPr>
                    </a:p>
                  </p:txBody>
                </p:sp>
                <p:sp>
                  <p:nvSpPr>
                    <p:cNvPr id="954478" name="Rectangle 11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endParaRPr lang="en-US" sz="1200" b="1">
                        <a:solidFill>
                          <a:schemeClr val="bg1"/>
                        </a:solidFill>
                        <a:latin typeface="Arial" pitchFamily="34" charset="0"/>
                      </a:endParaRPr>
                    </a:p>
                  </p:txBody>
                </p:sp>
              </p:grpSp>
              <p:sp>
                <p:nvSpPr>
                  <p:cNvPr id="954479" name="Rectangle 11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algn="ctr"/>
                    <a:endParaRPr lang="en-US" sz="1400" b="1">
                      <a:solidFill>
                        <a:schemeClr val="bg1"/>
                      </a:solidFill>
                      <a:latin typeface="Arial" pitchFamily="34" charset="0"/>
                    </a:endParaRPr>
                  </a:p>
                </p:txBody>
              </p:sp>
              <p:sp>
                <p:nvSpPr>
                  <p:cNvPr id="954480" name="Line 11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81" name="Line 11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82" name="Line 11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83" name="Line 11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84" name="Line 11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85" name="Line 11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86" name="Line 11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87" name="Line 11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88" name="Line 12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89" name="Line 12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90" name="Line 12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91" name="Line 12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92" name="Line 12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93" name="Line 12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494" name="Line 12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endParaRPr lang="en-US"/>
                  </a:p>
                </p:txBody>
              </p:sp>
            </p:grpSp>
            <p:grpSp>
              <p:nvGrpSpPr>
                <p:cNvPr id="16" name="Group 127"/>
                <p:cNvGrpSpPr>
                  <a:grpSpLocks/>
                </p:cNvGrpSpPr>
                <p:nvPr/>
              </p:nvGrpSpPr>
              <p:grpSpPr bwMode="auto">
                <a:xfrm>
                  <a:off x="1888" y="3590"/>
                  <a:ext cx="1984" cy="118"/>
                  <a:chOff x="-141" y="2876"/>
                  <a:chExt cx="1984" cy="118"/>
                </a:xfrm>
              </p:grpSpPr>
              <p:grpSp>
                <p:nvGrpSpPr>
                  <p:cNvPr id="17" name="Group 128"/>
                  <p:cNvGrpSpPr>
                    <a:grpSpLocks/>
                  </p:cNvGrpSpPr>
                  <p:nvPr/>
                </p:nvGrpSpPr>
                <p:grpSpPr bwMode="auto">
                  <a:xfrm>
                    <a:off x="-141" y="2876"/>
                    <a:ext cx="124" cy="115"/>
                    <a:chOff x="707" y="1508"/>
                    <a:chExt cx="124" cy="109"/>
                  </a:xfrm>
                </p:grpSpPr>
                <p:sp>
                  <p:nvSpPr>
                    <p:cNvPr id="954497" name="Rectangle 12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endParaRPr lang="en-US" sz="1200" b="1">
                        <a:solidFill>
                          <a:schemeClr val="bg1"/>
                        </a:solidFill>
                        <a:latin typeface="Arial" pitchFamily="34" charset="0"/>
                      </a:endParaRPr>
                    </a:p>
                  </p:txBody>
                </p:sp>
                <p:sp>
                  <p:nvSpPr>
                    <p:cNvPr id="954498" name="Rectangle 13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endParaRPr lang="en-US" sz="1200" b="1">
                        <a:solidFill>
                          <a:schemeClr val="bg1"/>
                        </a:solidFill>
                        <a:latin typeface="Arial" pitchFamily="34" charset="0"/>
                      </a:endParaRPr>
                    </a:p>
                  </p:txBody>
                </p:sp>
              </p:grpSp>
              <p:sp>
                <p:nvSpPr>
                  <p:cNvPr id="954499" name="Rectangle 13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algn="ctr"/>
                    <a:endParaRPr lang="en-US" sz="1400" b="1">
                      <a:solidFill>
                        <a:schemeClr val="bg1"/>
                      </a:solidFill>
                      <a:latin typeface="Arial" pitchFamily="34" charset="0"/>
                    </a:endParaRPr>
                  </a:p>
                </p:txBody>
              </p:sp>
              <p:sp>
                <p:nvSpPr>
                  <p:cNvPr id="954500" name="Line 13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01" name="Line 13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02" name="Line 13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03" name="Line 13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04" name="Line 13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05" name="Line 13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06" name="Line 13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07" name="Line 13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08" name="Line 14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09" name="Line 14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10" name="Line 14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11" name="Line 14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12" name="Line 14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13" name="Line 14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14" name="Line 14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endParaRPr lang="en-US"/>
                  </a:p>
                </p:txBody>
              </p:sp>
            </p:grpSp>
            <p:grpSp>
              <p:nvGrpSpPr>
                <p:cNvPr id="18" name="Group 147"/>
                <p:cNvGrpSpPr>
                  <a:grpSpLocks/>
                </p:cNvGrpSpPr>
                <p:nvPr/>
              </p:nvGrpSpPr>
              <p:grpSpPr bwMode="auto">
                <a:xfrm>
                  <a:off x="1888" y="3729"/>
                  <a:ext cx="1984" cy="118"/>
                  <a:chOff x="-141" y="2876"/>
                  <a:chExt cx="1984" cy="118"/>
                </a:xfrm>
              </p:grpSpPr>
              <p:grpSp>
                <p:nvGrpSpPr>
                  <p:cNvPr id="19" name="Group 148"/>
                  <p:cNvGrpSpPr>
                    <a:grpSpLocks/>
                  </p:cNvGrpSpPr>
                  <p:nvPr/>
                </p:nvGrpSpPr>
                <p:grpSpPr bwMode="auto">
                  <a:xfrm>
                    <a:off x="-141" y="2876"/>
                    <a:ext cx="124" cy="115"/>
                    <a:chOff x="707" y="1508"/>
                    <a:chExt cx="124" cy="109"/>
                  </a:xfrm>
                </p:grpSpPr>
                <p:sp>
                  <p:nvSpPr>
                    <p:cNvPr id="954517" name="Rectangle 149"/>
                    <p:cNvSpPr>
                      <a:spLocks noChangeArrowheads="1"/>
                    </p:cNvSpPr>
                    <p:nvPr/>
                  </p:nvSpPr>
                  <p:spPr bwMode="auto">
                    <a:xfrm>
                      <a:off x="707" y="1508"/>
                      <a:ext cx="124" cy="52"/>
                    </a:xfrm>
                    <a:prstGeom prst="rect">
                      <a:avLst/>
                    </a:prstGeom>
                    <a:solidFill>
                      <a:srgbClr val="FFCC00"/>
                    </a:solidFill>
                    <a:ln w="9525">
                      <a:solidFill>
                        <a:srgbClr val="969696"/>
                      </a:solidFill>
                      <a:miter lim="800000"/>
                      <a:headEnd/>
                      <a:tailEnd/>
                    </a:ln>
                    <a:effectLst/>
                  </p:spPr>
                  <p:txBody>
                    <a:bodyPr wrap="none" lIns="45720" tIns="0" rIns="0" bIns="0" anchor="ctr"/>
                    <a:lstStyle/>
                    <a:p>
                      <a:endParaRPr lang="en-US" sz="1200" b="1">
                        <a:solidFill>
                          <a:schemeClr val="bg1"/>
                        </a:solidFill>
                        <a:latin typeface="Arial" pitchFamily="34" charset="0"/>
                      </a:endParaRPr>
                    </a:p>
                  </p:txBody>
                </p:sp>
                <p:sp>
                  <p:nvSpPr>
                    <p:cNvPr id="954518" name="Rectangle 150"/>
                    <p:cNvSpPr>
                      <a:spLocks noChangeArrowheads="1"/>
                    </p:cNvSpPr>
                    <p:nvPr/>
                  </p:nvSpPr>
                  <p:spPr bwMode="auto">
                    <a:xfrm>
                      <a:off x="707" y="1565"/>
                      <a:ext cx="124" cy="52"/>
                    </a:xfrm>
                    <a:prstGeom prst="rect">
                      <a:avLst/>
                    </a:prstGeom>
                    <a:solidFill>
                      <a:srgbClr val="FF6600"/>
                    </a:solidFill>
                    <a:ln w="9525">
                      <a:solidFill>
                        <a:srgbClr val="969696"/>
                      </a:solidFill>
                      <a:miter lim="800000"/>
                      <a:headEnd/>
                      <a:tailEnd/>
                    </a:ln>
                    <a:effectLst/>
                  </p:spPr>
                  <p:txBody>
                    <a:bodyPr wrap="none" lIns="45720" tIns="0" rIns="0" bIns="0" anchor="ctr"/>
                    <a:lstStyle/>
                    <a:p>
                      <a:endParaRPr lang="en-US" sz="1200" b="1">
                        <a:solidFill>
                          <a:schemeClr val="bg1"/>
                        </a:solidFill>
                        <a:latin typeface="Arial" pitchFamily="34" charset="0"/>
                      </a:endParaRPr>
                    </a:p>
                  </p:txBody>
                </p:sp>
              </p:grpSp>
              <p:sp>
                <p:nvSpPr>
                  <p:cNvPr id="954519" name="Rectangle 151"/>
                  <p:cNvSpPr>
                    <a:spLocks noChangeArrowheads="1"/>
                  </p:cNvSpPr>
                  <p:nvPr/>
                </p:nvSpPr>
                <p:spPr bwMode="auto">
                  <a:xfrm>
                    <a:off x="0" y="2879"/>
                    <a:ext cx="1843" cy="115"/>
                  </a:xfrm>
                  <a:prstGeom prst="rect">
                    <a:avLst/>
                  </a:prstGeom>
                  <a:solidFill>
                    <a:srgbClr val="99FF66"/>
                  </a:solidFill>
                  <a:ln w="9525">
                    <a:solidFill>
                      <a:srgbClr val="969696"/>
                    </a:solidFill>
                    <a:miter lim="800000"/>
                    <a:headEnd/>
                    <a:tailEnd/>
                  </a:ln>
                  <a:effectLst/>
                </p:spPr>
                <p:txBody>
                  <a:bodyPr wrap="none" lIns="0" tIns="0" rIns="0" bIns="0" anchor="ctr"/>
                  <a:lstStyle/>
                  <a:p>
                    <a:pPr algn="ctr"/>
                    <a:endParaRPr lang="en-US" sz="1400" b="1">
                      <a:solidFill>
                        <a:schemeClr val="bg1"/>
                      </a:solidFill>
                      <a:latin typeface="Arial" pitchFamily="34" charset="0"/>
                    </a:endParaRPr>
                  </a:p>
                </p:txBody>
              </p:sp>
              <p:sp>
                <p:nvSpPr>
                  <p:cNvPr id="954520" name="Line 152"/>
                  <p:cNvSpPr>
                    <a:spLocks noChangeShapeType="1"/>
                  </p:cNvSpPr>
                  <p:nvPr/>
                </p:nvSpPr>
                <p:spPr bwMode="auto">
                  <a:xfrm>
                    <a:off x="11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21" name="Line 153"/>
                  <p:cNvSpPr>
                    <a:spLocks noChangeShapeType="1"/>
                  </p:cNvSpPr>
                  <p:nvPr/>
                </p:nvSpPr>
                <p:spPr bwMode="auto">
                  <a:xfrm>
                    <a:off x="230"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22" name="Line 154"/>
                  <p:cNvSpPr>
                    <a:spLocks noChangeShapeType="1"/>
                  </p:cNvSpPr>
                  <p:nvPr/>
                </p:nvSpPr>
                <p:spPr bwMode="auto">
                  <a:xfrm>
                    <a:off x="34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23" name="Line 155"/>
                  <p:cNvSpPr>
                    <a:spLocks noChangeShapeType="1"/>
                  </p:cNvSpPr>
                  <p:nvPr/>
                </p:nvSpPr>
                <p:spPr bwMode="auto">
                  <a:xfrm>
                    <a:off x="460"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24" name="Line 156"/>
                  <p:cNvSpPr>
                    <a:spLocks noChangeShapeType="1"/>
                  </p:cNvSpPr>
                  <p:nvPr/>
                </p:nvSpPr>
                <p:spPr bwMode="auto">
                  <a:xfrm>
                    <a:off x="575" y="2879"/>
                    <a:ext cx="0"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25" name="Line 157"/>
                  <p:cNvSpPr>
                    <a:spLocks noChangeShapeType="1"/>
                  </p:cNvSpPr>
                  <p:nvPr/>
                </p:nvSpPr>
                <p:spPr bwMode="auto">
                  <a:xfrm flipH="1">
                    <a:off x="690"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26" name="Line 158"/>
                  <p:cNvSpPr>
                    <a:spLocks noChangeShapeType="1"/>
                  </p:cNvSpPr>
                  <p:nvPr/>
                </p:nvSpPr>
                <p:spPr bwMode="auto">
                  <a:xfrm flipH="1">
                    <a:off x="138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27" name="Line 159"/>
                  <p:cNvSpPr>
                    <a:spLocks noChangeShapeType="1"/>
                  </p:cNvSpPr>
                  <p:nvPr/>
                </p:nvSpPr>
                <p:spPr bwMode="auto">
                  <a:xfrm flipH="1">
                    <a:off x="80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28" name="Line 160"/>
                  <p:cNvSpPr>
                    <a:spLocks noChangeShapeType="1"/>
                  </p:cNvSpPr>
                  <p:nvPr/>
                </p:nvSpPr>
                <p:spPr bwMode="auto">
                  <a:xfrm flipH="1">
                    <a:off x="92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29" name="Line 161"/>
                  <p:cNvSpPr>
                    <a:spLocks noChangeShapeType="1"/>
                  </p:cNvSpPr>
                  <p:nvPr/>
                </p:nvSpPr>
                <p:spPr bwMode="auto">
                  <a:xfrm flipH="1">
                    <a:off x="103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30" name="Line 162"/>
                  <p:cNvSpPr>
                    <a:spLocks noChangeShapeType="1"/>
                  </p:cNvSpPr>
                  <p:nvPr/>
                </p:nvSpPr>
                <p:spPr bwMode="auto">
                  <a:xfrm flipH="1">
                    <a:off x="1151"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31" name="Line 163"/>
                  <p:cNvSpPr>
                    <a:spLocks noChangeShapeType="1"/>
                  </p:cNvSpPr>
                  <p:nvPr/>
                </p:nvSpPr>
                <p:spPr bwMode="auto">
                  <a:xfrm flipH="1">
                    <a:off x="1266"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32" name="Line 164"/>
                  <p:cNvSpPr>
                    <a:spLocks noChangeShapeType="1"/>
                  </p:cNvSpPr>
                  <p:nvPr/>
                </p:nvSpPr>
                <p:spPr bwMode="auto">
                  <a:xfrm flipH="1">
                    <a:off x="1497"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33" name="Line 165"/>
                  <p:cNvSpPr>
                    <a:spLocks noChangeShapeType="1"/>
                  </p:cNvSpPr>
                  <p:nvPr/>
                </p:nvSpPr>
                <p:spPr bwMode="auto">
                  <a:xfrm flipH="1">
                    <a:off x="1612" y="2879"/>
                    <a:ext cx="1" cy="115"/>
                  </a:xfrm>
                  <a:prstGeom prst="line">
                    <a:avLst/>
                  </a:prstGeom>
                  <a:noFill/>
                  <a:ln w="9525">
                    <a:solidFill>
                      <a:srgbClr val="969696"/>
                    </a:solidFill>
                    <a:round/>
                    <a:headEnd/>
                    <a:tailEnd/>
                  </a:ln>
                  <a:effectLst/>
                </p:spPr>
                <p:txBody>
                  <a:bodyPr wrap="none" lIns="0" tIns="0" rIns="0" bIns="0" anchor="ctr"/>
                  <a:lstStyle/>
                  <a:p>
                    <a:endParaRPr lang="en-US"/>
                  </a:p>
                </p:txBody>
              </p:sp>
              <p:sp>
                <p:nvSpPr>
                  <p:cNvPr id="954534" name="Line 166"/>
                  <p:cNvSpPr>
                    <a:spLocks noChangeShapeType="1"/>
                  </p:cNvSpPr>
                  <p:nvPr/>
                </p:nvSpPr>
                <p:spPr bwMode="auto">
                  <a:xfrm flipH="1">
                    <a:off x="1727" y="2879"/>
                    <a:ext cx="1" cy="115"/>
                  </a:xfrm>
                  <a:prstGeom prst="line">
                    <a:avLst/>
                  </a:prstGeom>
                  <a:noFill/>
                  <a:ln w="9525">
                    <a:solidFill>
                      <a:srgbClr val="969696"/>
                    </a:solidFill>
                    <a:round/>
                    <a:headEnd/>
                    <a:tailEnd/>
                  </a:ln>
                  <a:effectLst/>
                </p:spPr>
                <p:txBody>
                  <a:bodyPr wrap="none" lIns="0" tIns="0" rIns="0" bIns="0" anchor="ctr"/>
                  <a:lstStyle/>
                  <a:p>
                    <a:endParaRPr lang="en-US"/>
                  </a:p>
                </p:txBody>
              </p:sp>
            </p:grpSp>
          </p:grpSp>
        </p:grpSp>
        <p:grpSp>
          <p:nvGrpSpPr>
            <p:cNvPr id="20" name="Group 167"/>
            <p:cNvGrpSpPr>
              <a:grpSpLocks/>
            </p:cNvGrpSpPr>
            <p:nvPr/>
          </p:nvGrpSpPr>
          <p:grpSpPr bwMode="auto">
            <a:xfrm>
              <a:off x="3173099" y="2877960"/>
              <a:ext cx="2679700" cy="1946275"/>
              <a:chOff x="991" y="1935"/>
              <a:chExt cx="1688" cy="1226"/>
            </a:xfrm>
          </p:grpSpPr>
          <p:sp>
            <p:nvSpPr>
              <p:cNvPr id="954536" name="Rectangle 168"/>
              <p:cNvSpPr>
                <a:spLocks noChangeArrowheads="1"/>
              </p:cNvSpPr>
              <p:nvPr/>
            </p:nvSpPr>
            <p:spPr bwMode="auto">
              <a:xfrm>
                <a:off x="992" y="2425"/>
                <a:ext cx="1687" cy="434"/>
              </a:xfrm>
              <a:prstGeom prst="rect">
                <a:avLst/>
              </a:prstGeom>
              <a:solidFill>
                <a:srgbClr val="FF6600"/>
              </a:solidFill>
              <a:ln w="9525">
                <a:solidFill>
                  <a:srgbClr val="969696"/>
                </a:solidFill>
                <a:miter lim="800000"/>
                <a:headEnd/>
                <a:tailEnd/>
              </a:ln>
              <a:effectLst/>
            </p:spPr>
            <p:txBody>
              <a:bodyPr wrap="none" lIns="0" tIns="0" rIns="0" bIns="0" anchor="ctr" anchorCtr="1"/>
              <a:lstStyle/>
              <a:p>
                <a:pPr algn="ctr"/>
                <a:r>
                  <a:rPr lang="en-US" sz="1400" b="1">
                    <a:solidFill>
                      <a:schemeClr val="bg1"/>
                    </a:solidFill>
                    <a:latin typeface="Arial" pitchFamily="34" charset="0"/>
                  </a:rPr>
                  <a:t>Cache</a:t>
                </a:r>
              </a:p>
            </p:txBody>
          </p:sp>
          <p:sp>
            <p:nvSpPr>
              <p:cNvPr id="954537" name="Rectangle 169"/>
              <p:cNvSpPr>
                <a:spLocks noChangeArrowheads="1"/>
              </p:cNvSpPr>
              <p:nvPr/>
            </p:nvSpPr>
            <p:spPr bwMode="auto">
              <a:xfrm>
                <a:off x="2285" y="1935"/>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algn="ctr"/>
                <a:r>
                  <a:rPr lang="en-US" sz="1400" b="1">
                    <a:solidFill>
                      <a:schemeClr val="bg1"/>
                    </a:solidFill>
                    <a:latin typeface="Arial" pitchFamily="34" charset="0"/>
                  </a:rPr>
                  <a:t>ALU</a:t>
                </a:r>
              </a:p>
            </p:txBody>
          </p:sp>
          <p:sp>
            <p:nvSpPr>
              <p:cNvPr id="954538" name="Rectangle 170"/>
              <p:cNvSpPr>
                <a:spLocks noChangeArrowheads="1"/>
              </p:cNvSpPr>
              <p:nvPr/>
            </p:nvSpPr>
            <p:spPr bwMode="auto">
              <a:xfrm>
                <a:off x="992" y="1935"/>
                <a:ext cx="836" cy="463"/>
              </a:xfrm>
              <a:prstGeom prst="rect">
                <a:avLst/>
              </a:prstGeom>
              <a:solidFill>
                <a:srgbClr val="FFCC00"/>
              </a:solidFill>
              <a:ln w="9525">
                <a:solidFill>
                  <a:srgbClr val="969696"/>
                </a:solidFill>
                <a:miter lim="800000"/>
                <a:headEnd/>
                <a:tailEnd/>
              </a:ln>
              <a:effectLst/>
            </p:spPr>
            <p:txBody>
              <a:bodyPr wrap="none" lIns="0" tIns="0" rIns="0" bIns="0" anchor="ctr" anchorCtr="1"/>
              <a:lstStyle/>
              <a:p>
                <a:pPr algn="ctr"/>
                <a:r>
                  <a:rPr lang="en-US" sz="1400" b="1">
                    <a:solidFill>
                      <a:schemeClr val="bg1"/>
                    </a:solidFill>
                    <a:latin typeface="Arial" pitchFamily="34" charset="0"/>
                  </a:rPr>
                  <a:t>Control</a:t>
                </a:r>
              </a:p>
            </p:txBody>
          </p:sp>
          <p:sp>
            <p:nvSpPr>
              <p:cNvPr id="954539" name="Rectangle 171"/>
              <p:cNvSpPr>
                <a:spLocks noChangeArrowheads="1"/>
              </p:cNvSpPr>
              <p:nvPr/>
            </p:nvSpPr>
            <p:spPr bwMode="auto">
              <a:xfrm>
                <a:off x="2285" y="2178"/>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algn="ctr"/>
                <a:r>
                  <a:rPr lang="en-US" sz="1400" b="1">
                    <a:solidFill>
                      <a:schemeClr val="bg1"/>
                    </a:solidFill>
                    <a:latin typeface="Arial" pitchFamily="34" charset="0"/>
                  </a:rPr>
                  <a:t>ALU</a:t>
                </a:r>
              </a:p>
            </p:txBody>
          </p:sp>
          <p:sp>
            <p:nvSpPr>
              <p:cNvPr id="954540" name="Rectangle 172"/>
              <p:cNvSpPr>
                <a:spLocks noChangeArrowheads="1"/>
              </p:cNvSpPr>
              <p:nvPr/>
            </p:nvSpPr>
            <p:spPr bwMode="auto">
              <a:xfrm>
                <a:off x="1870" y="1935"/>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algn="ctr"/>
                <a:r>
                  <a:rPr lang="en-US" sz="1400" b="1">
                    <a:solidFill>
                      <a:schemeClr val="bg1"/>
                    </a:solidFill>
                    <a:latin typeface="Arial" pitchFamily="34" charset="0"/>
                  </a:rPr>
                  <a:t>ALU</a:t>
                </a:r>
              </a:p>
            </p:txBody>
          </p:sp>
          <p:sp>
            <p:nvSpPr>
              <p:cNvPr id="954541" name="Rectangle 173"/>
              <p:cNvSpPr>
                <a:spLocks noChangeArrowheads="1"/>
              </p:cNvSpPr>
              <p:nvPr/>
            </p:nvSpPr>
            <p:spPr bwMode="auto">
              <a:xfrm>
                <a:off x="1870" y="2178"/>
                <a:ext cx="394" cy="227"/>
              </a:xfrm>
              <a:prstGeom prst="rect">
                <a:avLst/>
              </a:prstGeom>
              <a:solidFill>
                <a:srgbClr val="99FF66"/>
              </a:solidFill>
              <a:ln w="9525">
                <a:solidFill>
                  <a:srgbClr val="969696"/>
                </a:solidFill>
                <a:miter lim="800000"/>
                <a:headEnd/>
                <a:tailEnd/>
              </a:ln>
              <a:effectLst/>
            </p:spPr>
            <p:txBody>
              <a:bodyPr wrap="none" lIns="0" tIns="0" rIns="0" bIns="0" anchor="ctr"/>
              <a:lstStyle/>
              <a:p>
                <a:pPr algn="ctr"/>
                <a:r>
                  <a:rPr lang="en-US" sz="1400" b="1">
                    <a:solidFill>
                      <a:schemeClr val="bg1"/>
                    </a:solidFill>
                    <a:latin typeface="Arial" pitchFamily="34" charset="0"/>
                  </a:rPr>
                  <a:t>ALU</a:t>
                </a:r>
              </a:p>
            </p:txBody>
          </p:sp>
          <p:sp>
            <p:nvSpPr>
              <p:cNvPr id="954542" name="Rectangle 174"/>
              <p:cNvSpPr>
                <a:spLocks noChangeArrowheads="1"/>
              </p:cNvSpPr>
              <p:nvPr/>
            </p:nvSpPr>
            <p:spPr bwMode="auto">
              <a:xfrm>
                <a:off x="991" y="2950"/>
                <a:ext cx="1687" cy="211"/>
              </a:xfrm>
              <a:prstGeom prst="rect">
                <a:avLst/>
              </a:prstGeom>
              <a:solidFill>
                <a:srgbClr val="FF6600"/>
              </a:solidFill>
              <a:ln w="9525">
                <a:solidFill>
                  <a:srgbClr val="969696"/>
                </a:solidFill>
                <a:miter lim="800000"/>
                <a:headEnd/>
                <a:tailEnd/>
              </a:ln>
              <a:effectLst/>
            </p:spPr>
            <p:txBody>
              <a:bodyPr wrap="none" tIns="0" rIns="0" bIns="0" anchor="ctr"/>
              <a:lstStyle/>
              <a:p>
                <a:r>
                  <a:rPr lang="en-US" sz="1200" b="1">
                    <a:solidFill>
                      <a:schemeClr val="bg1"/>
                    </a:solidFill>
                    <a:latin typeface="Arial" pitchFamily="34" charset="0"/>
                  </a:rPr>
                  <a:t>DRAM</a:t>
                </a:r>
              </a:p>
            </p:txBody>
          </p:sp>
        </p:grpSp>
        <p:sp>
          <p:nvSpPr>
            <p:cNvPr id="954543" name="Text Box 175"/>
            <p:cNvSpPr txBox="1">
              <a:spLocks noChangeArrowheads="1"/>
            </p:cNvSpPr>
            <p:nvPr/>
          </p:nvSpPr>
          <p:spPr bwMode="auto">
            <a:xfrm>
              <a:off x="4069587" y="3490271"/>
              <a:ext cx="757238" cy="366713"/>
            </a:xfrm>
            <a:prstGeom prst="rect">
              <a:avLst/>
            </a:prstGeom>
            <a:noFill/>
            <a:ln w="9525">
              <a:noFill/>
              <a:miter lim="800000"/>
              <a:headEnd/>
              <a:tailEnd/>
            </a:ln>
            <a:effectLst/>
          </p:spPr>
          <p:txBody>
            <a:bodyPr>
              <a:spAutoFit/>
            </a:bodyPr>
            <a:lstStyle/>
            <a:p>
              <a:pPr algn="ctr">
                <a:spcBef>
                  <a:spcPct val="50000"/>
                </a:spcBef>
              </a:pPr>
              <a:r>
                <a:rPr lang="en-US" b="1" dirty="0">
                  <a:latin typeface="Arial" pitchFamily="34" charset="0"/>
                </a:rPr>
                <a:t>CPU</a:t>
              </a:r>
            </a:p>
          </p:txBody>
        </p:sp>
        <p:sp>
          <p:nvSpPr>
            <p:cNvPr id="954544" name="Text Box 176"/>
            <p:cNvSpPr txBox="1">
              <a:spLocks noChangeArrowheads="1"/>
            </p:cNvSpPr>
            <p:nvPr/>
          </p:nvSpPr>
          <p:spPr bwMode="auto">
            <a:xfrm>
              <a:off x="7546164" y="3490271"/>
              <a:ext cx="757238" cy="366713"/>
            </a:xfrm>
            <a:prstGeom prst="rect">
              <a:avLst/>
            </a:prstGeom>
            <a:noFill/>
            <a:ln w="9525">
              <a:noFill/>
              <a:miter lim="800000"/>
              <a:headEnd/>
              <a:tailEnd/>
            </a:ln>
            <a:effectLst/>
          </p:spPr>
          <p:txBody>
            <a:bodyPr>
              <a:spAutoFit/>
            </a:bodyPr>
            <a:lstStyle/>
            <a:p>
              <a:pPr algn="ctr">
                <a:spcBef>
                  <a:spcPct val="50000"/>
                </a:spcBef>
              </a:pPr>
              <a:r>
                <a:rPr lang="en-US" b="1" dirty="0">
                  <a:latin typeface="Arial" pitchFamily="34" charset="0"/>
                </a:rPr>
                <a:t>GPU</a:t>
              </a:r>
            </a:p>
          </p:txBody>
        </p:sp>
      </p:grpSp>
      <p:sp>
        <p:nvSpPr>
          <p:cNvPr id="21" name="Slide Number Placeholder 20">
            <a:extLst>
              <a:ext uri="{FF2B5EF4-FFF2-40B4-BE49-F238E27FC236}">
                <a16:creationId xmlns:a16="http://schemas.microsoft.com/office/drawing/2014/main" id="{8FC400A6-4155-4B3B-B05A-D6B4F8AE613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97401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551709" y="1422400"/>
          <a:ext cx="9808441" cy="4079266"/>
        </p:xfrm>
        <a:graphic>
          <a:graphicData uri="http://schemas.openxmlformats.org/drawingml/2006/table">
            <a:tbl>
              <a:tblPr firstRow="1" bandRow="1">
                <a:tableStyleId>{073A0DAA-6AF3-43AB-8588-CEC1D06C72B9}</a:tableStyleId>
              </a:tblPr>
              <a:tblGrid>
                <a:gridCol w="1981200">
                  <a:extLst>
                    <a:ext uri="{9D8B030D-6E8A-4147-A177-3AD203B41FA5}">
                      <a16:colId xmlns:a16="http://schemas.microsoft.com/office/drawing/2014/main" val="20000"/>
                    </a:ext>
                  </a:extLst>
                </a:gridCol>
                <a:gridCol w="3674117">
                  <a:extLst>
                    <a:ext uri="{9D8B030D-6E8A-4147-A177-3AD203B41FA5}">
                      <a16:colId xmlns:a16="http://schemas.microsoft.com/office/drawing/2014/main" val="20001"/>
                    </a:ext>
                  </a:extLst>
                </a:gridCol>
                <a:gridCol w="4153124">
                  <a:extLst>
                    <a:ext uri="{9D8B030D-6E8A-4147-A177-3AD203B41FA5}">
                      <a16:colId xmlns:a16="http://schemas.microsoft.com/office/drawing/2014/main" val="20002"/>
                    </a:ext>
                  </a:extLst>
                </a:gridCol>
              </a:tblGrid>
              <a:tr h="444500">
                <a:tc>
                  <a:txBody>
                    <a:bodyPr/>
                    <a:lstStyle/>
                    <a:p>
                      <a:endParaRPr lang="en-US" sz="1600" dirty="0">
                        <a:solidFill>
                          <a:schemeClr val="bg1"/>
                        </a:solidFill>
                      </a:endParaRPr>
                    </a:p>
                  </a:txBody>
                  <a:tcPr/>
                </a:tc>
                <a:tc>
                  <a:txBody>
                    <a:bodyPr/>
                    <a:lstStyle/>
                    <a:p>
                      <a:pPr marL="0" marR="0" indent="0" algn="l" rtl="0">
                        <a:lnSpc>
                          <a:spcPct val="100000"/>
                        </a:lnSpc>
                        <a:spcBef>
                          <a:spcPts val="0"/>
                        </a:spcBef>
                        <a:spcAft>
                          <a:spcPts val="0"/>
                        </a:spcAft>
                        <a:buClrTx/>
                        <a:buSzTx/>
                        <a:buFontTx/>
                        <a:buNone/>
                      </a:pPr>
                      <a:r>
                        <a:rPr lang="en-US" sz="1600" dirty="0"/>
                        <a:t>GPU – NVIDIA Tesla A100 40 GB </a:t>
                      </a:r>
                      <a:r>
                        <a:rPr lang="en-US" sz="1600" dirty="0">
                          <a:solidFill>
                            <a:srgbClr val="FFC000"/>
                          </a:solidFill>
                        </a:rPr>
                        <a:t>$9895</a:t>
                      </a:r>
                    </a:p>
                  </a:txBody>
                  <a:tcPr/>
                </a:tc>
                <a:tc>
                  <a:txBody>
                    <a:bodyPr/>
                    <a:lstStyle/>
                    <a:p>
                      <a:r>
                        <a:rPr lang="en-US" sz="1600" dirty="0"/>
                        <a:t>CPU</a:t>
                      </a:r>
                      <a:r>
                        <a:rPr lang="en-US" sz="1600" baseline="0" dirty="0"/>
                        <a:t> </a:t>
                      </a:r>
                      <a:r>
                        <a:rPr lang="en-US" sz="1600" dirty="0"/>
                        <a:t>–</a:t>
                      </a:r>
                      <a:r>
                        <a:rPr lang="en-US" sz="1600" baseline="0" dirty="0"/>
                        <a:t> </a:t>
                      </a:r>
                      <a:r>
                        <a:rPr lang="en-US" sz="1600" dirty="0"/>
                        <a:t>Intel® Xeon® Platinum 9282 </a:t>
                      </a:r>
                      <a:br>
                        <a:rPr lang="en-US" sz="1600" dirty="0"/>
                      </a:br>
                      <a:r>
                        <a:rPr lang="en-US" sz="1600" dirty="0"/>
                        <a:t>(</a:t>
                      </a:r>
                      <a:r>
                        <a:rPr lang="en-US" sz="1600" dirty="0">
                          <a:solidFill>
                            <a:srgbClr val="FFC000"/>
                          </a:solidFill>
                        </a:rPr>
                        <a:t>about $20K? – can’t find a price</a:t>
                      </a:r>
                      <a:r>
                        <a:rPr lang="en-US" sz="1600" dirty="0"/>
                        <a:t>)</a:t>
                      </a:r>
                      <a:endParaRPr lang="en-US" sz="1600" dirty="0">
                        <a:solidFill>
                          <a:schemeClr val="bg1"/>
                        </a:solidFill>
                      </a:endParaRPr>
                    </a:p>
                  </a:txBody>
                  <a:tcPr/>
                </a:tc>
                <a:extLst>
                  <a:ext uri="{0D108BD9-81ED-4DB2-BD59-A6C34878D82A}">
                    <a16:rowId xmlns:a16="http://schemas.microsoft.com/office/drawing/2014/main" val="10000"/>
                  </a:ext>
                </a:extLst>
              </a:tr>
              <a:tr h="525180">
                <a:tc>
                  <a:txBody>
                    <a:bodyPr/>
                    <a:lstStyle/>
                    <a:p>
                      <a:r>
                        <a:rPr lang="en-US" sz="1600" kern="1200" baseline="0" dirty="0">
                          <a:solidFill>
                            <a:schemeClr val="dk1"/>
                          </a:solidFill>
                          <a:latin typeface="+mn-lt"/>
                          <a:ea typeface="+mn-ea"/>
                          <a:cs typeface="+mn-cs"/>
                        </a:rPr>
                        <a:t>Processing Cores</a:t>
                      </a:r>
                    </a:p>
                  </a:txBody>
                  <a:tcPr/>
                </a:tc>
                <a:tc>
                  <a:txBody>
                    <a:bodyPr/>
                    <a:lstStyle/>
                    <a:p>
                      <a:r>
                        <a:rPr lang="en-US" sz="1600" kern="1200" baseline="0" dirty="0">
                          <a:solidFill>
                            <a:schemeClr val="dk1"/>
                          </a:solidFill>
                          <a:latin typeface="+mn-lt"/>
                          <a:ea typeface="+mn-ea"/>
                          <a:cs typeface="+mn-cs"/>
                        </a:rPr>
                        <a:t>6912 CUDA Scalar Processors</a:t>
                      </a:r>
                    </a:p>
                    <a:p>
                      <a:pPr lvl="0">
                        <a:buNone/>
                      </a:pPr>
                      <a:r>
                        <a:rPr lang="en-US" sz="1600" kern="1200" baseline="0" dirty="0">
                          <a:solidFill>
                            <a:schemeClr val="dk1"/>
                          </a:solidFill>
                          <a:latin typeface="+mn-lt"/>
                          <a:ea typeface="+mn-ea"/>
                          <a:cs typeface="+mn-cs"/>
                        </a:rPr>
                        <a:t>432 Tensor Cores</a:t>
                      </a:r>
                    </a:p>
                  </a:txBody>
                  <a:tcPr/>
                </a:tc>
                <a:tc>
                  <a:txBody>
                    <a:bodyPr/>
                    <a:lstStyle/>
                    <a:p>
                      <a:r>
                        <a:rPr lang="en-US" sz="1600" kern="1200" baseline="0" dirty="0">
                          <a:solidFill>
                            <a:schemeClr val="dk1"/>
                          </a:solidFill>
                          <a:latin typeface="+mn-lt"/>
                          <a:ea typeface="+mn-ea"/>
                          <a:cs typeface="+mn-cs"/>
                        </a:rPr>
                        <a:t>56 cores  (112 threads, SMT)</a:t>
                      </a:r>
                    </a:p>
                  </a:txBody>
                  <a:tcPr/>
                </a:tc>
                <a:extLst>
                  <a:ext uri="{0D108BD9-81ED-4DB2-BD59-A6C34878D82A}">
                    <a16:rowId xmlns:a16="http://schemas.microsoft.com/office/drawing/2014/main" val="10001"/>
                  </a:ext>
                </a:extLst>
              </a:tr>
              <a:tr h="769339">
                <a:tc>
                  <a:txBody>
                    <a:bodyPr/>
                    <a:lstStyle/>
                    <a:p>
                      <a:endParaRPr lang="en-US" sz="1600" kern="1200" baseline="0" dirty="0">
                        <a:solidFill>
                          <a:schemeClr val="dk1"/>
                        </a:solidFill>
                        <a:latin typeface="+mn-lt"/>
                        <a:ea typeface="+mn-ea"/>
                        <a:cs typeface="+mn-cs"/>
                      </a:endParaRPr>
                    </a:p>
                    <a:p>
                      <a:r>
                        <a:rPr lang="en-US" sz="1600" kern="1200" baseline="0" dirty="0">
                          <a:solidFill>
                            <a:schemeClr val="dk1"/>
                          </a:solidFill>
                          <a:latin typeface="+mn-lt"/>
                          <a:ea typeface="+mn-ea"/>
                          <a:cs typeface="+mn-cs"/>
                        </a:rPr>
                        <a:t>Memory</a:t>
                      </a:r>
                      <a:br>
                        <a:rPr lang="en-US" sz="1600" kern="1200" baseline="0" dirty="0">
                          <a:solidFill>
                            <a:schemeClr val="dk1"/>
                          </a:solidFill>
                          <a:latin typeface="+mn-lt"/>
                          <a:ea typeface="+mn-ea"/>
                          <a:cs typeface="+mn-cs"/>
                        </a:rPr>
                      </a:br>
                      <a:r>
                        <a:rPr lang="en-US" sz="1600" kern="1200" baseline="0" dirty="0">
                          <a:solidFill>
                            <a:schemeClr val="dk1"/>
                          </a:solidFill>
                          <a:latin typeface="+mn-lt"/>
                          <a:ea typeface="+mn-ea"/>
                          <a:cs typeface="+mn-cs"/>
                        </a:rPr>
                        <a:t>(apples vs. oranges)</a:t>
                      </a:r>
                    </a:p>
                  </a:txBody>
                  <a:tcPr/>
                </a:tc>
                <a:tc>
                  <a:txBody>
                    <a:bodyPr/>
                    <a:lstStyle/>
                    <a:p>
                      <a:endParaRPr lang="en-US" sz="1600" kern="1200" baseline="0" dirty="0">
                        <a:solidFill>
                          <a:schemeClr val="dk1"/>
                        </a:solidFill>
                        <a:latin typeface="+mn-lt"/>
                        <a:ea typeface="+mn-ea"/>
                        <a:cs typeface="+mn-cs"/>
                      </a:endParaRPr>
                    </a:p>
                    <a:p>
                      <a:r>
                        <a:rPr lang="en-US" sz="1600" kern="1200" baseline="0" dirty="0">
                          <a:solidFill>
                            <a:schemeClr val="dk1"/>
                          </a:solidFill>
                          <a:latin typeface="+mn-lt"/>
                          <a:ea typeface="+mn-ea"/>
                          <a:cs typeface="+mn-cs"/>
                        </a:rPr>
                        <a:t>40GB HBM2</a:t>
                      </a:r>
                    </a:p>
                  </a:txBody>
                  <a:tcPr/>
                </a:tc>
                <a:tc>
                  <a:txBody>
                    <a:bodyPr/>
                    <a:lstStyle/>
                    <a:p>
                      <a:r>
                        <a:rPr lang="en-US" sz="1600" kern="1200" baseline="0" dirty="0">
                          <a:solidFill>
                            <a:schemeClr val="dk1"/>
                          </a:solidFill>
                          <a:latin typeface="+mn-lt"/>
                          <a:ea typeface="+mn-ea"/>
                          <a:cs typeface="+mn-cs"/>
                        </a:rPr>
                        <a:t>- 32+32 KB L1 (I+D) cache / core (8-way assoc.)</a:t>
                      </a:r>
                    </a:p>
                    <a:p>
                      <a:r>
                        <a:rPr lang="en-US" sz="1600" kern="1200" baseline="0" dirty="0">
                          <a:solidFill>
                            <a:schemeClr val="dk1"/>
                          </a:solidFill>
                          <a:latin typeface="+mn-lt"/>
                          <a:ea typeface="+mn-ea"/>
                          <a:cs typeface="+mn-cs"/>
                        </a:rPr>
                        <a:t>- 1 MB L2 cache / core (16-way assoc.)</a:t>
                      </a:r>
                    </a:p>
                    <a:p>
                      <a:r>
                        <a:rPr lang="en-US" sz="1600" kern="1200" baseline="0" dirty="0">
                          <a:solidFill>
                            <a:schemeClr val="dk1"/>
                          </a:solidFill>
                          <a:latin typeface="+mn-lt"/>
                          <a:ea typeface="+mn-ea"/>
                          <a:cs typeface="+mn-cs"/>
                        </a:rPr>
                        <a:t>- 77 MB L3 cache (1.375 MB / core, average)</a:t>
                      </a:r>
                    </a:p>
                  </a:txBody>
                  <a:tcPr/>
                </a:tc>
                <a:extLst>
                  <a:ext uri="{0D108BD9-81ED-4DB2-BD59-A6C34878D82A}">
                    <a16:rowId xmlns:a16="http://schemas.microsoft.com/office/drawing/2014/main" val="10002"/>
                  </a:ext>
                </a:extLst>
              </a:tr>
              <a:tr h="409402">
                <a:tc>
                  <a:txBody>
                    <a:bodyPr/>
                    <a:lstStyle/>
                    <a:p>
                      <a:r>
                        <a:rPr lang="en-US" sz="1600" kern="1200" baseline="0" dirty="0">
                          <a:solidFill>
                            <a:schemeClr val="dk1"/>
                          </a:solidFill>
                          <a:latin typeface="+mn-lt"/>
                          <a:ea typeface="+mn-ea"/>
                          <a:cs typeface="+mn-cs"/>
                        </a:rPr>
                        <a:t>Clock speed</a:t>
                      </a:r>
                    </a:p>
                  </a:txBody>
                  <a:tcPr/>
                </a:tc>
                <a:tc>
                  <a:txBody>
                    <a:bodyPr/>
                    <a:lstStyle/>
                    <a:p>
                      <a:pPr lvl="0">
                        <a:buNone/>
                      </a:pPr>
                      <a:r>
                        <a:rPr lang="en-US" sz="1600" kern="1200" baseline="0" noProof="0" dirty="0">
                          <a:solidFill>
                            <a:schemeClr val="dk1"/>
                          </a:solidFill>
                          <a:latin typeface="+mn-lt"/>
                          <a:ea typeface="+mn-ea"/>
                          <a:cs typeface="+mn-cs"/>
                        </a:rPr>
                        <a:t>1.41 </a:t>
                      </a:r>
                      <a:r>
                        <a:rPr lang="en-US" sz="1600" kern="1200" baseline="0" dirty="0">
                          <a:solidFill>
                            <a:schemeClr val="dk1"/>
                          </a:solidFill>
                          <a:latin typeface="+mn-lt"/>
                          <a:ea typeface="+mn-ea"/>
                          <a:cs typeface="+mn-cs"/>
                        </a:rPr>
                        <a:t>GHz (max)</a:t>
                      </a:r>
                    </a:p>
                  </a:txBody>
                  <a:tcPr/>
                </a:tc>
                <a:tc>
                  <a:txBody>
                    <a:bodyPr/>
                    <a:lstStyle/>
                    <a:p>
                      <a:pPr marL="0" marR="0" indent="0" algn="l" rtl="0">
                        <a:lnSpc>
                          <a:spcPct val="100000"/>
                        </a:lnSpc>
                        <a:spcBef>
                          <a:spcPts val="0"/>
                        </a:spcBef>
                        <a:spcAft>
                          <a:spcPts val="0"/>
                        </a:spcAft>
                        <a:buClrTx/>
                        <a:buSzTx/>
                        <a:buFontTx/>
                        <a:buNone/>
                      </a:pPr>
                      <a:r>
                        <a:rPr lang="en-US" sz="1600" kern="1200" baseline="0" dirty="0">
                          <a:solidFill>
                            <a:schemeClr val="dk1"/>
                          </a:solidFill>
                          <a:latin typeface="+mn-lt"/>
                          <a:ea typeface="+mn-ea"/>
                          <a:cs typeface="+mn-cs"/>
                        </a:rPr>
                        <a:t>2.6 GHz (3.80 GHz Turbo)</a:t>
                      </a:r>
                    </a:p>
                  </a:txBody>
                  <a:tcPr/>
                </a:tc>
                <a:extLst>
                  <a:ext uri="{0D108BD9-81ED-4DB2-BD59-A6C34878D82A}">
                    <a16:rowId xmlns:a16="http://schemas.microsoft.com/office/drawing/2014/main" val="10003"/>
                  </a:ext>
                </a:extLst>
              </a:tr>
              <a:tr h="392064">
                <a:tc>
                  <a:txBody>
                    <a:bodyPr/>
                    <a:lstStyle/>
                    <a:p>
                      <a:r>
                        <a:rPr lang="en-US" sz="1600" kern="1200" baseline="0" dirty="0">
                          <a:solidFill>
                            <a:schemeClr val="dk1"/>
                          </a:solidFill>
                          <a:latin typeface="+mn-lt"/>
                          <a:ea typeface="+mn-ea"/>
                          <a:cs typeface="+mn-cs"/>
                        </a:rPr>
                        <a:t>Memory bandwidth</a:t>
                      </a:r>
                    </a:p>
                  </a:txBody>
                  <a:tcPr/>
                </a:tc>
                <a:tc>
                  <a:txBody>
                    <a:bodyPr/>
                    <a:lstStyle/>
                    <a:p>
                      <a:pPr marL="0" marR="0" indent="0" algn="l" rtl="0">
                        <a:lnSpc>
                          <a:spcPct val="100000"/>
                        </a:lnSpc>
                        <a:spcBef>
                          <a:spcPts val="0"/>
                        </a:spcBef>
                        <a:spcAft>
                          <a:spcPts val="0"/>
                        </a:spcAft>
                        <a:buClrTx/>
                        <a:buSzTx/>
                        <a:buFontTx/>
                        <a:buNone/>
                      </a:pPr>
                      <a:r>
                        <a:rPr lang="en-US" sz="1600" kern="1200" baseline="0" dirty="0">
                          <a:solidFill>
                            <a:schemeClr val="dk1"/>
                          </a:solidFill>
                          <a:latin typeface="+mn-lt"/>
                          <a:ea typeface="+mn-ea"/>
                          <a:cs typeface="+mn-cs"/>
                        </a:rPr>
                        <a:t>1555 GB/s</a:t>
                      </a:r>
                    </a:p>
                  </a:txBody>
                  <a:tcPr/>
                </a:tc>
                <a:tc>
                  <a:txBody>
                    <a:bodyPr/>
                    <a:lstStyle/>
                    <a:p>
                      <a:pPr marL="0" marR="0" indent="0" algn="l" rtl="0">
                        <a:lnSpc>
                          <a:spcPct val="100000"/>
                        </a:lnSpc>
                        <a:spcBef>
                          <a:spcPts val="0"/>
                        </a:spcBef>
                        <a:spcAft>
                          <a:spcPts val="0"/>
                        </a:spcAft>
                        <a:buClrTx/>
                        <a:buSzTx/>
                        <a:buFontTx/>
                        <a:buNone/>
                      </a:pPr>
                      <a:r>
                        <a:rPr lang="en-US" sz="1600" kern="1200" baseline="0" dirty="0">
                          <a:solidFill>
                            <a:schemeClr val="dk1"/>
                          </a:solidFill>
                          <a:latin typeface="+mn-lt"/>
                          <a:ea typeface="+mn-ea"/>
                          <a:cs typeface="+mn-cs"/>
                        </a:rPr>
                        <a:t>262 GB/s</a:t>
                      </a:r>
                    </a:p>
                  </a:txBody>
                  <a:tcPr/>
                </a:tc>
                <a:extLst>
                  <a:ext uri="{0D108BD9-81ED-4DB2-BD59-A6C34878D82A}">
                    <a16:rowId xmlns:a16="http://schemas.microsoft.com/office/drawing/2014/main" val="10004"/>
                  </a:ext>
                </a:extLst>
              </a:tr>
              <a:tr h="666384">
                <a:tc>
                  <a:txBody>
                    <a:bodyPr/>
                    <a:lstStyle/>
                    <a:p>
                      <a:r>
                        <a:rPr lang="en-US" sz="1600" kern="1200" baseline="0" dirty="0">
                          <a:solidFill>
                            <a:schemeClr val="dk1"/>
                          </a:solidFill>
                          <a:latin typeface="+mn-lt"/>
                          <a:ea typeface="+mn-ea"/>
                          <a:cs typeface="+mn-cs"/>
                        </a:rPr>
                        <a:t>Floating Point Throughput</a:t>
                      </a:r>
                    </a:p>
                  </a:txBody>
                  <a:tcPr/>
                </a:tc>
                <a:tc>
                  <a:txBody>
                    <a:bodyPr/>
                    <a:lstStyle/>
                    <a:p>
                      <a:r>
                        <a:rPr lang="en-US" sz="1600" kern="1200" baseline="0" dirty="0">
                          <a:solidFill>
                            <a:schemeClr val="dk1"/>
                          </a:solidFill>
                          <a:latin typeface="+mn-lt"/>
                          <a:ea typeface="+mn-ea"/>
                          <a:cs typeface="+mn-cs"/>
                        </a:rPr>
                        <a:t>9.7    Double Precision </a:t>
                      </a:r>
                      <a:r>
                        <a:rPr lang="en-US" sz="1600" kern="1200" baseline="0" noProof="0" dirty="0">
                          <a:solidFill>
                            <a:schemeClr val="dk1"/>
                          </a:solidFill>
                          <a:latin typeface="+mn-lt"/>
                          <a:ea typeface="+mn-ea"/>
                          <a:cs typeface="+mn-cs"/>
                        </a:rPr>
                        <a:t>TFLOP/s </a:t>
                      </a:r>
                      <a:endParaRPr lang="en-US" sz="1600" kern="1200" baseline="0" dirty="0">
                        <a:solidFill>
                          <a:schemeClr val="dk1"/>
                        </a:solidFill>
                        <a:latin typeface="+mn-lt"/>
                        <a:ea typeface="+mn-ea"/>
                        <a:cs typeface="+mn-cs"/>
                      </a:endParaRPr>
                    </a:p>
                    <a:p>
                      <a:pPr marL="0" marR="0" indent="0" algn="l" rtl="0">
                        <a:lnSpc>
                          <a:spcPct val="100000"/>
                        </a:lnSpc>
                        <a:spcBef>
                          <a:spcPts val="0"/>
                        </a:spcBef>
                        <a:spcAft>
                          <a:spcPts val="0"/>
                        </a:spcAft>
                        <a:buClrTx/>
                        <a:buSzTx/>
                        <a:buFontTx/>
                        <a:buNone/>
                      </a:pPr>
                      <a:r>
                        <a:rPr lang="en-US" sz="1600" kern="1200" baseline="0" dirty="0">
                          <a:solidFill>
                            <a:schemeClr val="dk1"/>
                          </a:solidFill>
                          <a:latin typeface="+mn-lt"/>
                          <a:ea typeface="+mn-ea"/>
                          <a:cs typeface="+mn-cs"/>
                        </a:rPr>
                        <a:t>19.5  Single Precision TFLOP/s</a:t>
                      </a:r>
                    </a:p>
                  </a:txBody>
                  <a:tcPr/>
                </a:tc>
                <a:tc>
                  <a:txBody>
                    <a:bodyPr/>
                    <a:lstStyle/>
                    <a:p>
                      <a:pPr marL="0" marR="0" indent="0" algn="l" rtl="0">
                        <a:lnSpc>
                          <a:spcPct val="100000"/>
                        </a:lnSpc>
                        <a:spcBef>
                          <a:spcPts val="0"/>
                        </a:spcBef>
                        <a:spcAft>
                          <a:spcPts val="0"/>
                        </a:spcAft>
                        <a:buClrTx/>
                        <a:buSzTx/>
                        <a:buFontTx/>
                        <a:buNone/>
                      </a:pPr>
                      <a:r>
                        <a:rPr lang="en-US" sz="1600" kern="1200" baseline="0" dirty="0">
                          <a:solidFill>
                            <a:schemeClr val="dk1"/>
                          </a:solidFill>
                          <a:latin typeface="+mn-lt"/>
                          <a:ea typeface="+mn-ea"/>
                          <a:cs typeface="+mn-cs"/>
                        </a:rPr>
                        <a:t>3.2 Double Precision TFLOP/s</a:t>
                      </a:r>
                    </a:p>
                  </a:txBody>
                  <a:tcPr/>
                </a:tc>
                <a:extLst>
                  <a:ext uri="{0D108BD9-81ED-4DB2-BD59-A6C34878D82A}">
                    <a16:rowId xmlns:a16="http://schemas.microsoft.com/office/drawing/2014/main" val="10005"/>
                  </a:ext>
                </a:extLst>
              </a:tr>
              <a:tr h="630216">
                <a:tc>
                  <a:txBody>
                    <a:bodyPr/>
                    <a:lstStyle/>
                    <a:p>
                      <a:r>
                        <a:rPr lang="en-US" sz="1600" kern="1200" baseline="0" dirty="0">
                          <a:solidFill>
                            <a:schemeClr val="dk1"/>
                          </a:solidFill>
                          <a:latin typeface="+mn-lt"/>
                          <a:ea typeface="+mn-ea"/>
                          <a:cs typeface="+mn-cs"/>
                        </a:rPr>
                        <a:t>TDP</a:t>
                      </a:r>
                    </a:p>
                  </a:txBody>
                  <a:tcPr/>
                </a:tc>
                <a:tc>
                  <a:txBody>
                    <a:bodyPr/>
                    <a:lstStyle/>
                    <a:p>
                      <a:pPr marL="0" marR="0" indent="0" algn="l" rtl="0">
                        <a:lnSpc>
                          <a:spcPct val="100000"/>
                        </a:lnSpc>
                        <a:spcBef>
                          <a:spcPts val="0"/>
                        </a:spcBef>
                        <a:spcAft>
                          <a:spcPts val="0"/>
                        </a:spcAft>
                        <a:buClrTx/>
                        <a:buSzTx/>
                        <a:buFontTx/>
                        <a:buNone/>
                      </a:pPr>
                      <a:r>
                        <a:rPr lang="en-US" sz="1600" kern="1200" baseline="0" dirty="0">
                          <a:solidFill>
                            <a:schemeClr val="dk1"/>
                          </a:solidFill>
                          <a:latin typeface="+mn-lt"/>
                          <a:ea typeface="+mn-ea"/>
                          <a:cs typeface="+mn-cs"/>
                        </a:rPr>
                        <a:t>250 Watts</a:t>
                      </a:r>
                    </a:p>
                  </a:txBody>
                  <a:tcPr/>
                </a:tc>
                <a:tc>
                  <a:txBody>
                    <a:bodyPr/>
                    <a:lstStyle/>
                    <a:p>
                      <a:pPr marL="0" marR="0" lvl="0" indent="0" algn="l">
                        <a:lnSpc>
                          <a:spcPct val="100000"/>
                        </a:lnSpc>
                        <a:spcBef>
                          <a:spcPts val="0"/>
                        </a:spcBef>
                        <a:spcAft>
                          <a:spcPts val="0"/>
                        </a:spcAft>
                        <a:buNone/>
                      </a:pPr>
                      <a:r>
                        <a:rPr lang="en-US" sz="1600" kern="1200" baseline="0" dirty="0">
                          <a:solidFill>
                            <a:schemeClr val="dk1"/>
                          </a:solidFill>
                          <a:latin typeface="+mn-lt"/>
                          <a:ea typeface="+mn-ea"/>
                          <a:cs typeface="+mn-cs"/>
                        </a:rPr>
                        <a:t>400 Watts</a:t>
                      </a:r>
                    </a:p>
                  </a:txBody>
                  <a:tcPr/>
                </a:tc>
                <a:extLst>
                  <a:ext uri="{0D108BD9-81ED-4DB2-BD59-A6C34878D82A}">
                    <a16:rowId xmlns:a16="http://schemas.microsoft.com/office/drawing/2014/main" val="10006"/>
                  </a:ext>
                </a:extLst>
              </a:tr>
            </a:tbl>
          </a:graphicData>
        </a:graphic>
      </p:graphicFrame>
      <p:sp>
        <p:nvSpPr>
          <p:cNvPr id="2" name="Rectangle 1"/>
          <p:cNvSpPr/>
          <p:nvPr/>
        </p:nvSpPr>
        <p:spPr>
          <a:xfrm>
            <a:off x="166338" y="6287729"/>
            <a:ext cx="3629776" cy="461665"/>
          </a:xfrm>
          <a:prstGeom prst="rect">
            <a:avLst/>
          </a:prstGeom>
        </p:spPr>
        <p:txBody>
          <a:bodyPr wrap="none" anchor="t">
            <a:spAutoFit/>
          </a:bodyPr>
          <a:lstStyle/>
          <a:p>
            <a:r>
              <a:rPr lang="en-US" sz="1200" dirty="0">
                <a:hlinkClick r:id="rId3"/>
              </a:rPr>
              <a:t>https://en.wikipedia.org/wiki/Nvidia_Tesla</a:t>
            </a:r>
            <a:endParaRPr lang="en-US" sz="1200" dirty="0"/>
          </a:p>
          <a:p>
            <a:r>
              <a:rPr lang="en-US" sz="1200" dirty="0">
                <a:cs typeface="Calibri"/>
                <a:hlinkClick r:id="rId4"/>
              </a:rPr>
              <a:t>https://en.wikichip.org/wiki/intel/xeon_platinum/9282</a:t>
            </a:r>
            <a:r>
              <a:rPr lang="en-US" sz="1200" dirty="0">
                <a:cs typeface="Calibri"/>
              </a:rPr>
              <a:t> </a:t>
            </a:r>
          </a:p>
        </p:txBody>
      </p:sp>
      <p:sp>
        <p:nvSpPr>
          <p:cNvPr id="3" name="Title 2"/>
          <p:cNvSpPr>
            <a:spLocks noGrp="1"/>
          </p:cNvSpPr>
          <p:nvPr>
            <p:ph type="title"/>
          </p:nvPr>
        </p:nvSpPr>
        <p:spPr/>
        <p:txBody>
          <a:bodyPr/>
          <a:lstStyle/>
          <a:p>
            <a:r>
              <a:rPr lang="en-US" dirty="0"/>
              <a:t>Beefy CPU vs. beefy GPU comparison, </a:t>
            </a:r>
            <a:r>
              <a:rPr lang="en-US" b="1" dirty="0">
                <a:solidFill>
                  <a:srgbClr val="FFC000"/>
                </a:solidFill>
              </a:rPr>
              <a:t>2021</a:t>
            </a:r>
          </a:p>
        </p:txBody>
      </p:sp>
      <p:sp>
        <p:nvSpPr>
          <p:cNvPr id="5" name="Slide Number Placeholder 4">
            <a:extLst>
              <a:ext uri="{FF2B5EF4-FFF2-40B4-BE49-F238E27FC236}">
                <a16:creationId xmlns:a16="http://schemas.microsoft.com/office/drawing/2014/main" id="{70DE102B-EE93-4477-AED1-78D02A3982C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898043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593850" y="1422400"/>
          <a:ext cx="9766300" cy="4301420"/>
        </p:xfrm>
        <a:graphic>
          <a:graphicData uri="http://schemas.openxmlformats.org/drawingml/2006/table">
            <a:tbl>
              <a:tblPr firstRow="1" bandRow="1">
                <a:tableStyleId>{073A0DAA-6AF3-43AB-8588-CEC1D06C72B9}</a:tableStyleId>
              </a:tblPr>
              <a:tblGrid>
                <a:gridCol w="1790700">
                  <a:extLst>
                    <a:ext uri="{9D8B030D-6E8A-4147-A177-3AD203B41FA5}">
                      <a16:colId xmlns:a16="http://schemas.microsoft.com/office/drawing/2014/main" val="20000"/>
                    </a:ext>
                  </a:extLst>
                </a:gridCol>
                <a:gridCol w="3840319">
                  <a:extLst>
                    <a:ext uri="{9D8B030D-6E8A-4147-A177-3AD203B41FA5}">
                      <a16:colId xmlns:a16="http://schemas.microsoft.com/office/drawing/2014/main" val="20001"/>
                    </a:ext>
                  </a:extLst>
                </a:gridCol>
                <a:gridCol w="4135281">
                  <a:extLst>
                    <a:ext uri="{9D8B030D-6E8A-4147-A177-3AD203B41FA5}">
                      <a16:colId xmlns:a16="http://schemas.microsoft.com/office/drawing/2014/main" val="20002"/>
                    </a:ext>
                  </a:extLst>
                </a:gridCol>
              </a:tblGrid>
              <a:tr h="444500">
                <a:tc>
                  <a:txBody>
                    <a:bodyPr/>
                    <a:lstStyle/>
                    <a:p>
                      <a:endParaRPr lang="en-US" sz="1600" dirty="0">
                        <a:solidFill>
                          <a:schemeClr val="bg1"/>
                        </a:solidFill>
                      </a:endParaRPr>
                    </a:p>
                  </a:txBody>
                  <a:tcPr/>
                </a:tc>
                <a:tc>
                  <a:txBody>
                    <a:bodyPr/>
                    <a:lstStyle/>
                    <a:p>
                      <a:pPr marL="0" marR="0" indent="0" algn="l" rtl="0">
                        <a:lnSpc>
                          <a:spcPct val="100000"/>
                        </a:lnSpc>
                        <a:spcBef>
                          <a:spcPts val="0"/>
                        </a:spcBef>
                        <a:spcAft>
                          <a:spcPts val="0"/>
                        </a:spcAft>
                        <a:buClrTx/>
                        <a:buSzTx/>
                        <a:buFontTx/>
                        <a:buNone/>
                      </a:pPr>
                      <a:r>
                        <a:rPr lang="en-US" sz="1600" dirty="0"/>
                        <a:t>GPU – NVIDIA Tesla V100 32GB </a:t>
                      </a:r>
                      <a:r>
                        <a:rPr lang="en-US" sz="1600" dirty="0">
                          <a:solidFill>
                            <a:schemeClr val="bg1"/>
                          </a:solidFill>
                        </a:rPr>
                        <a:t>$8,995</a:t>
                      </a:r>
                    </a:p>
                  </a:txBody>
                  <a:tcPr/>
                </a:tc>
                <a:tc>
                  <a:txBody>
                    <a:bodyPr/>
                    <a:lstStyle/>
                    <a:p>
                      <a:r>
                        <a:rPr lang="en-US" sz="1600" dirty="0"/>
                        <a:t>CPU</a:t>
                      </a:r>
                      <a:r>
                        <a:rPr lang="en-US" sz="1600" baseline="0" dirty="0"/>
                        <a:t> </a:t>
                      </a:r>
                      <a:r>
                        <a:rPr lang="en-US" sz="1600" dirty="0"/>
                        <a:t>–</a:t>
                      </a:r>
                      <a:r>
                        <a:rPr lang="en-US" sz="1600" baseline="0" dirty="0"/>
                        <a:t> </a:t>
                      </a:r>
                      <a:r>
                        <a:rPr lang="en-US" sz="1600" dirty="0"/>
                        <a:t>Intel® Xeon® Platinum 8180  </a:t>
                      </a:r>
                      <a:r>
                        <a:rPr lang="en-US" sz="1600" baseline="0" dirty="0">
                          <a:solidFill>
                            <a:schemeClr val="bg1"/>
                          </a:solidFill>
                        </a:rPr>
                        <a:t>$10,009</a:t>
                      </a:r>
                      <a:endParaRPr lang="en-US" sz="1600" dirty="0">
                        <a:solidFill>
                          <a:schemeClr val="bg1"/>
                        </a:solidFill>
                      </a:endParaRPr>
                    </a:p>
                  </a:txBody>
                  <a:tcPr/>
                </a:tc>
                <a:extLst>
                  <a:ext uri="{0D108BD9-81ED-4DB2-BD59-A6C34878D82A}">
                    <a16:rowId xmlns:a16="http://schemas.microsoft.com/office/drawing/2014/main" val="10000"/>
                  </a:ext>
                </a:extLst>
              </a:tr>
              <a:tr h="525180">
                <a:tc>
                  <a:txBody>
                    <a:bodyPr/>
                    <a:lstStyle/>
                    <a:p>
                      <a:r>
                        <a:rPr lang="en-US" sz="1600" kern="1200" baseline="0" dirty="0">
                          <a:solidFill>
                            <a:schemeClr val="dk1"/>
                          </a:solidFill>
                          <a:latin typeface="+mn-lt"/>
                          <a:ea typeface="+mn-ea"/>
                          <a:cs typeface="+mn-cs"/>
                        </a:rPr>
                        <a:t>Processing Cores</a:t>
                      </a:r>
                    </a:p>
                  </a:txBody>
                  <a:tcPr/>
                </a:tc>
                <a:tc>
                  <a:txBody>
                    <a:bodyPr/>
                    <a:lstStyle/>
                    <a:p>
                      <a:r>
                        <a:rPr lang="en-US" sz="1600" kern="1200" baseline="0" dirty="0">
                          <a:solidFill>
                            <a:schemeClr val="dk1"/>
                          </a:solidFill>
                          <a:latin typeface="+mn-lt"/>
                          <a:ea typeface="+mn-ea"/>
                          <a:cs typeface="+mn-cs"/>
                        </a:rPr>
                        <a:t>5120 CUDA Cores</a:t>
                      </a:r>
                    </a:p>
                    <a:p>
                      <a:pPr lvl="0">
                        <a:buNone/>
                      </a:pPr>
                      <a:r>
                        <a:rPr lang="en-US" sz="1600" kern="1200" baseline="0" dirty="0">
                          <a:solidFill>
                            <a:schemeClr val="dk1"/>
                          </a:solidFill>
                          <a:latin typeface="+mn-lt"/>
                          <a:ea typeface="+mn-ea"/>
                          <a:cs typeface="+mn-cs"/>
                        </a:rPr>
                        <a:t>640 Tensor Cores</a:t>
                      </a:r>
                    </a:p>
                  </a:txBody>
                  <a:tcPr/>
                </a:tc>
                <a:tc>
                  <a:txBody>
                    <a:bodyPr/>
                    <a:lstStyle/>
                    <a:p>
                      <a:r>
                        <a:rPr lang="en-US" sz="1600" kern="1200" baseline="0" dirty="0">
                          <a:solidFill>
                            <a:schemeClr val="dk1"/>
                          </a:solidFill>
                          <a:latin typeface="+mn-lt"/>
                          <a:ea typeface="+mn-ea"/>
                          <a:cs typeface="+mn-cs"/>
                        </a:rPr>
                        <a:t>28 cores  (56 threads, SMT)</a:t>
                      </a:r>
                    </a:p>
                  </a:txBody>
                  <a:tcPr/>
                </a:tc>
                <a:extLst>
                  <a:ext uri="{0D108BD9-81ED-4DB2-BD59-A6C34878D82A}">
                    <a16:rowId xmlns:a16="http://schemas.microsoft.com/office/drawing/2014/main" val="10001"/>
                  </a:ext>
                </a:extLst>
              </a:tr>
              <a:tr h="769339">
                <a:tc>
                  <a:txBody>
                    <a:bodyPr/>
                    <a:lstStyle/>
                    <a:p>
                      <a:endParaRPr lang="en-US" sz="1600" kern="1200" baseline="0" dirty="0">
                        <a:solidFill>
                          <a:schemeClr val="dk1"/>
                        </a:solidFill>
                        <a:latin typeface="+mn-lt"/>
                        <a:ea typeface="+mn-ea"/>
                        <a:cs typeface="+mn-cs"/>
                      </a:endParaRPr>
                    </a:p>
                    <a:p>
                      <a:r>
                        <a:rPr lang="en-US" sz="1600" kern="1200" baseline="0" dirty="0">
                          <a:solidFill>
                            <a:schemeClr val="dk1"/>
                          </a:solidFill>
                          <a:latin typeface="+mn-lt"/>
                          <a:ea typeface="+mn-ea"/>
                          <a:cs typeface="+mn-cs"/>
                        </a:rPr>
                        <a:t>Memory</a:t>
                      </a:r>
                    </a:p>
                  </a:txBody>
                  <a:tcPr/>
                </a:tc>
                <a:tc>
                  <a:txBody>
                    <a:bodyPr/>
                    <a:lstStyle/>
                    <a:p>
                      <a:endParaRPr lang="en-US" sz="1600" kern="1200" baseline="0" dirty="0">
                        <a:solidFill>
                          <a:schemeClr val="dk1"/>
                        </a:solidFill>
                        <a:latin typeface="+mn-lt"/>
                        <a:ea typeface="+mn-ea"/>
                        <a:cs typeface="+mn-cs"/>
                      </a:endParaRPr>
                    </a:p>
                    <a:p>
                      <a:r>
                        <a:rPr lang="en-US" sz="1600" kern="1200" baseline="0" dirty="0">
                          <a:solidFill>
                            <a:schemeClr val="dk1"/>
                          </a:solidFill>
                          <a:latin typeface="+mn-lt"/>
                          <a:ea typeface="+mn-ea"/>
                          <a:cs typeface="+mn-cs"/>
                        </a:rPr>
                        <a:t>32GB HBM2</a:t>
                      </a:r>
                    </a:p>
                  </a:txBody>
                  <a:tcPr/>
                </a:tc>
                <a:tc>
                  <a:txBody>
                    <a:bodyPr/>
                    <a:lstStyle/>
                    <a:p>
                      <a:r>
                        <a:rPr lang="en-US" sz="1600" kern="1200" baseline="0" dirty="0">
                          <a:solidFill>
                            <a:schemeClr val="dk1"/>
                          </a:solidFill>
                          <a:latin typeface="+mn-lt"/>
                          <a:ea typeface="+mn-ea"/>
                          <a:cs typeface="+mn-cs"/>
                        </a:rPr>
                        <a:t>- 64 KB L1 (I+D) cache / core</a:t>
                      </a:r>
                    </a:p>
                    <a:p>
                      <a:r>
                        <a:rPr lang="en-US" sz="1600" kern="1200" baseline="0" dirty="0">
                          <a:solidFill>
                            <a:schemeClr val="dk1"/>
                          </a:solidFill>
                          <a:latin typeface="+mn-lt"/>
                          <a:ea typeface="+mn-ea"/>
                          <a:cs typeface="+mn-cs"/>
                        </a:rPr>
                        <a:t>- 1 MB L2 cache / core</a:t>
                      </a:r>
                    </a:p>
                    <a:p>
                      <a:r>
                        <a:rPr lang="en-US" sz="1600" kern="1200" baseline="0" dirty="0">
                          <a:solidFill>
                            <a:schemeClr val="dk1"/>
                          </a:solidFill>
                          <a:latin typeface="+mn-lt"/>
                          <a:ea typeface="+mn-ea"/>
                          <a:cs typeface="+mn-cs"/>
                        </a:rPr>
                        <a:t>- 38.5 MB L3 cache (1.375 MB / core), average</a:t>
                      </a:r>
                    </a:p>
                  </a:txBody>
                  <a:tcPr/>
                </a:tc>
                <a:extLst>
                  <a:ext uri="{0D108BD9-81ED-4DB2-BD59-A6C34878D82A}">
                    <a16:rowId xmlns:a16="http://schemas.microsoft.com/office/drawing/2014/main" val="10002"/>
                  </a:ext>
                </a:extLst>
              </a:tr>
              <a:tr h="525180">
                <a:tc>
                  <a:txBody>
                    <a:bodyPr/>
                    <a:lstStyle/>
                    <a:p>
                      <a:r>
                        <a:rPr lang="en-US" sz="1600" kern="1200" baseline="0" dirty="0">
                          <a:solidFill>
                            <a:schemeClr val="dk1"/>
                          </a:solidFill>
                          <a:latin typeface="+mn-lt"/>
                          <a:ea typeface="+mn-ea"/>
                          <a:cs typeface="+mn-cs"/>
                        </a:rPr>
                        <a:t>Clock speed</a:t>
                      </a:r>
                    </a:p>
                  </a:txBody>
                  <a:tcPr/>
                </a:tc>
                <a:tc>
                  <a:txBody>
                    <a:bodyPr/>
                    <a:lstStyle/>
                    <a:p>
                      <a:pPr lvl="0">
                        <a:buNone/>
                      </a:pPr>
                      <a:r>
                        <a:rPr lang="en-US" sz="1600" kern="1200" baseline="0" noProof="0" dirty="0">
                          <a:solidFill>
                            <a:schemeClr val="dk1"/>
                          </a:solidFill>
                          <a:latin typeface="+mn-lt"/>
                          <a:ea typeface="+mn-ea"/>
                          <a:cs typeface="+mn-cs"/>
                        </a:rPr>
                        <a:t>1.29 </a:t>
                      </a:r>
                      <a:r>
                        <a:rPr lang="en-US" sz="1600" kern="1200" baseline="0" dirty="0">
                          <a:solidFill>
                            <a:schemeClr val="dk1"/>
                          </a:solidFill>
                          <a:latin typeface="+mn-lt"/>
                          <a:ea typeface="+mn-ea"/>
                          <a:cs typeface="+mn-cs"/>
                        </a:rPr>
                        <a:t>GHz</a:t>
                      </a:r>
                    </a:p>
                  </a:txBody>
                  <a:tcPr/>
                </a:tc>
                <a:tc>
                  <a:txBody>
                    <a:bodyPr/>
                    <a:lstStyle/>
                    <a:p>
                      <a:pPr marL="0" marR="0" indent="0" algn="l" rtl="0">
                        <a:lnSpc>
                          <a:spcPct val="100000"/>
                        </a:lnSpc>
                        <a:spcBef>
                          <a:spcPts val="0"/>
                        </a:spcBef>
                        <a:spcAft>
                          <a:spcPts val="0"/>
                        </a:spcAft>
                        <a:buClrTx/>
                        <a:buSzTx/>
                        <a:buFontTx/>
                        <a:buNone/>
                      </a:pPr>
                      <a:r>
                        <a:rPr lang="en-US" sz="1600" kern="1200" baseline="0" dirty="0">
                          <a:solidFill>
                            <a:schemeClr val="dk1"/>
                          </a:solidFill>
                          <a:latin typeface="+mn-lt"/>
                          <a:ea typeface="+mn-ea"/>
                          <a:cs typeface="+mn-cs"/>
                        </a:rPr>
                        <a:t>2.5 GHz (3.80 GHz Turbo; Throttles to 2.3 GHz when all FP units are active)</a:t>
                      </a:r>
                    </a:p>
                  </a:txBody>
                  <a:tcPr/>
                </a:tc>
                <a:extLst>
                  <a:ext uri="{0D108BD9-81ED-4DB2-BD59-A6C34878D82A}">
                    <a16:rowId xmlns:a16="http://schemas.microsoft.com/office/drawing/2014/main" val="10003"/>
                  </a:ext>
                </a:extLst>
              </a:tr>
              <a:tr h="392064">
                <a:tc>
                  <a:txBody>
                    <a:bodyPr/>
                    <a:lstStyle/>
                    <a:p>
                      <a:r>
                        <a:rPr lang="en-US" sz="1600" kern="1200" baseline="0" dirty="0">
                          <a:solidFill>
                            <a:schemeClr val="dk1"/>
                          </a:solidFill>
                          <a:latin typeface="+mn-lt"/>
                          <a:ea typeface="+mn-ea"/>
                          <a:cs typeface="+mn-cs"/>
                        </a:rPr>
                        <a:t>Memory bandwidth</a:t>
                      </a:r>
                    </a:p>
                  </a:txBody>
                  <a:tcPr/>
                </a:tc>
                <a:tc>
                  <a:txBody>
                    <a:bodyPr/>
                    <a:lstStyle/>
                    <a:p>
                      <a:pPr marL="0" marR="0" indent="0" algn="l" rtl="0">
                        <a:lnSpc>
                          <a:spcPct val="100000"/>
                        </a:lnSpc>
                        <a:spcBef>
                          <a:spcPts val="0"/>
                        </a:spcBef>
                        <a:spcAft>
                          <a:spcPts val="0"/>
                        </a:spcAft>
                        <a:buClrTx/>
                        <a:buSzTx/>
                        <a:buFontTx/>
                        <a:buNone/>
                      </a:pPr>
                      <a:r>
                        <a:rPr lang="en-US" sz="1600" kern="1200" baseline="0" dirty="0">
                          <a:solidFill>
                            <a:schemeClr val="dk1"/>
                          </a:solidFill>
                          <a:latin typeface="+mn-lt"/>
                          <a:ea typeface="+mn-ea"/>
                          <a:cs typeface="+mn-cs"/>
                        </a:rPr>
                        <a:t>900 GB/s</a:t>
                      </a:r>
                    </a:p>
                  </a:txBody>
                  <a:tcPr/>
                </a:tc>
                <a:tc>
                  <a:txBody>
                    <a:bodyPr/>
                    <a:lstStyle/>
                    <a:p>
                      <a:pPr marL="0" marR="0" indent="0" algn="l" rtl="0">
                        <a:lnSpc>
                          <a:spcPct val="100000"/>
                        </a:lnSpc>
                        <a:spcBef>
                          <a:spcPts val="0"/>
                        </a:spcBef>
                        <a:spcAft>
                          <a:spcPts val="0"/>
                        </a:spcAft>
                        <a:buClrTx/>
                        <a:buSzTx/>
                        <a:buFontTx/>
                        <a:buNone/>
                      </a:pPr>
                      <a:r>
                        <a:rPr lang="en-US" sz="1600" kern="1200" baseline="0" dirty="0">
                          <a:solidFill>
                            <a:schemeClr val="dk1"/>
                          </a:solidFill>
                          <a:latin typeface="+mn-lt"/>
                          <a:ea typeface="+mn-ea"/>
                          <a:cs typeface="+mn-cs"/>
                        </a:rPr>
                        <a:t>119.21 GB/s (19.87 GB / channel / s)</a:t>
                      </a:r>
                    </a:p>
                  </a:txBody>
                  <a:tcPr/>
                </a:tc>
                <a:extLst>
                  <a:ext uri="{0D108BD9-81ED-4DB2-BD59-A6C34878D82A}">
                    <a16:rowId xmlns:a16="http://schemas.microsoft.com/office/drawing/2014/main" val="10004"/>
                  </a:ext>
                </a:extLst>
              </a:tr>
              <a:tr h="666384">
                <a:tc>
                  <a:txBody>
                    <a:bodyPr/>
                    <a:lstStyle/>
                    <a:p>
                      <a:r>
                        <a:rPr lang="en-US" sz="1600" kern="1200" baseline="0" dirty="0">
                          <a:solidFill>
                            <a:schemeClr val="dk1"/>
                          </a:solidFill>
                          <a:latin typeface="+mn-lt"/>
                          <a:ea typeface="+mn-ea"/>
                          <a:cs typeface="+mn-cs"/>
                        </a:rPr>
                        <a:t>Floating Point Throughput</a:t>
                      </a:r>
                    </a:p>
                  </a:txBody>
                  <a:tcPr/>
                </a:tc>
                <a:tc>
                  <a:txBody>
                    <a:bodyPr/>
                    <a:lstStyle/>
                    <a:p>
                      <a:r>
                        <a:rPr lang="en-US" sz="1600" kern="1200" baseline="0" dirty="0">
                          <a:solidFill>
                            <a:schemeClr val="dk1"/>
                          </a:solidFill>
                          <a:latin typeface="+mn-lt"/>
                          <a:ea typeface="+mn-ea"/>
                          <a:cs typeface="+mn-cs"/>
                        </a:rPr>
                        <a:t>7.8    Double Precision </a:t>
                      </a:r>
                      <a:r>
                        <a:rPr lang="en-US" sz="1600" kern="1200" baseline="0" noProof="0" dirty="0">
                          <a:solidFill>
                            <a:schemeClr val="dk1"/>
                          </a:solidFill>
                          <a:latin typeface="+mn-lt"/>
                          <a:ea typeface="+mn-ea"/>
                          <a:cs typeface="+mn-cs"/>
                        </a:rPr>
                        <a:t>TFLOP/s </a:t>
                      </a:r>
                      <a:endParaRPr lang="en-US" sz="1600" kern="1200" baseline="0" dirty="0">
                        <a:solidFill>
                          <a:schemeClr val="dk1"/>
                        </a:solidFill>
                        <a:latin typeface="+mn-lt"/>
                        <a:ea typeface="+mn-ea"/>
                        <a:cs typeface="+mn-cs"/>
                      </a:endParaRPr>
                    </a:p>
                    <a:p>
                      <a:pPr marL="0" marR="0" indent="0" algn="l" rtl="0">
                        <a:lnSpc>
                          <a:spcPct val="100000"/>
                        </a:lnSpc>
                        <a:spcBef>
                          <a:spcPts val="0"/>
                        </a:spcBef>
                        <a:spcAft>
                          <a:spcPts val="0"/>
                        </a:spcAft>
                        <a:buClrTx/>
                        <a:buSzTx/>
                        <a:buFontTx/>
                        <a:buNone/>
                      </a:pPr>
                      <a:r>
                        <a:rPr lang="en-US" sz="1600" kern="1200" baseline="0" dirty="0">
                          <a:solidFill>
                            <a:schemeClr val="dk1"/>
                          </a:solidFill>
                          <a:latin typeface="+mn-lt"/>
                          <a:ea typeface="+mn-ea"/>
                          <a:cs typeface="+mn-cs"/>
                        </a:rPr>
                        <a:t>15.6  Single Precision TFLOP/s</a:t>
                      </a:r>
                    </a:p>
                  </a:txBody>
                  <a:tcPr/>
                </a:tc>
                <a:tc>
                  <a:txBody>
                    <a:bodyPr/>
                    <a:lstStyle/>
                    <a:p>
                      <a:pPr marL="0" marR="0" indent="0" algn="l" rtl="0">
                        <a:lnSpc>
                          <a:spcPct val="100000"/>
                        </a:lnSpc>
                        <a:spcBef>
                          <a:spcPts val="0"/>
                        </a:spcBef>
                        <a:spcAft>
                          <a:spcPts val="0"/>
                        </a:spcAft>
                        <a:buClrTx/>
                        <a:buSzTx/>
                        <a:buFontTx/>
                        <a:buNone/>
                      </a:pPr>
                      <a:r>
                        <a:rPr lang="en-US" sz="1600" kern="1200" baseline="0" dirty="0">
                          <a:solidFill>
                            <a:schemeClr val="dk1"/>
                          </a:solidFill>
                          <a:latin typeface="+mn-lt"/>
                          <a:ea typeface="+mn-ea"/>
                          <a:cs typeface="+mn-cs"/>
                        </a:rPr>
                        <a:t>2.0608 Double Precision TFLOP/s</a:t>
                      </a:r>
                    </a:p>
                  </a:txBody>
                  <a:tcPr/>
                </a:tc>
                <a:extLst>
                  <a:ext uri="{0D108BD9-81ED-4DB2-BD59-A6C34878D82A}">
                    <a16:rowId xmlns:a16="http://schemas.microsoft.com/office/drawing/2014/main" val="10005"/>
                  </a:ext>
                </a:extLst>
              </a:tr>
              <a:tr h="630216">
                <a:tc>
                  <a:txBody>
                    <a:bodyPr/>
                    <a:lstStyle/>
                    <a:p>
                      <a:r>
                        <a:rPr lang="en-US" sz="1600" kern="1200" baseline="0" dirty="0">
                          <a:solidFill>
                            <a:schemeClr val="dk1"/>
                          </a:solidFill>
                          <a:latin typeface="+mn-lt"/>
                          <a:ea typeface="+mn-ea"/>
                          <a:cs typeface="+mn-cs"/>
                        </a:rPr>
                        <a:t>TDP</a:t>
                      </a:r>
                    </a:p>
                  </a:txBody>
                  <a:tcPr/>
                </a:tc>
                <a:tc>
                  <a:txBody>
                    <a:bodyPr/>
                    <a:lstStyle/>
                    <a:p>
                      <a:pPr marL="0" marR="0" indent="0" algn="l" rtl="0">
                        <a:lnSpc>
                          <a:spcPct val="100000"/>
                        </a:lnSpc>
                        <a:spcBef>
                          <a:spcPts val="0"/>
                        </a:spcBef>
                        <a:spcAft>
                          <a:spcPts val="0"/>
                        </a:spcAft>
                        <a:buClrTx/>
                        <a:buSzTx/>
                        <a:buFontTx/>
                        <a:buNone/>
                      </a:pPr>
                      <a:r>
                        <a:rPr lang="en-US" sz="1600" kern="1200" baseline="0" dirty="0">
                          <a:solidFill>
                            <a:schemeClr val="dk1"/>
                          </a:solidFill>
                          <a:latin typeface="+mn-lt"/>
                          <a:ea typeface="+mn-ea"/>
                          <a:cs typeface="+mn-cs"/>
                        </a:rPr>
                        <a:t>300 Watts</a:t>
                      </a:r>
                    </a:p>
                  </a:txBody>
                  <a:tcPr/>
                </a:tc>
                <a:tc>
                  <a:txBody>
                    <a:bodyPr/>
                    <a:lstStyle/>
                    <a:p>
                      <a:pPr marL="0" marR="0" lvl="0" indent="0" algn="l">
                        <a:lnSpc>
                          <a:spcPct val="100000"/>
                        </a:lnSpc>
                        <a:spcBef>
                          <a:spcPts val="0"/>
                        </a:spcBef>
                        <a:spcAft>
                          <a:spcPts val="0"/>
                        </a:spcAft>
                        <a:buNone/>
                      </a:pPr>
                      <a:r>
                        <a:rPr lang="en-US" sz="1600" kern="1200" baseline="0" dirty="0">
                          <a:solidFill>
                            <a:schemeClr val="dk1"/>
                          </a:solidFill>
                          <a:latin typeface="+mn-lt"/>
                          <a:ea typeface="+mn-ea"/>
                          <a:cs typeface="+mn-cs"/>
                        </a:rPr>
                        <a:t>205 Watts</a:t>
                      </a:r>
                    </a:p>
                  </a:txBody>
                  <a:tcPr/>
                </a:tc>
                <a:extLst>
                  <a:ext uri="{0D108BD9-81ED-4DB2-BD59-A6C34878D82A}">
                    <a16:rowId xmlns:a16="http://schemas.microsoft.com/office/drawing/2014/main" val="10006"/>
                  </a:ext>
                </a:extLst>
              </a:tr>
            </a:tbl>
          </a:graphicData>
        </a:graphic>
      </p:graphicFrame>
      <p:sp>
        <p:nvSpPr>
          <p:cNvPr id="2" name="Rectangle 1"/>
          <p:cNvSpPr/>
          <p:nvPr/>
        </p:nvSpPr>
        <p:spPr>
          <a:xfrm>
            <a:off x="249465" y="5779408"/>
            <a:ext cx="6507038" cy="830997"/>
          </a:xfrm>
          <a:prstGeom prst="rect">
            <a:avLst/>
          </a:prstGeom>
        </p:spPr>
        <p:txBody>
          <a:bodyPr wrap="none" anchor="t">
            <a:spAutoFit/>
          </a:bodyPr>
          <a:lstStyle/>
          <a:p>
            <a:r>
              <a:rPr lang="en-US" sz="1200" dirty="0">
                <a:hlinkClick r:id="rId3"/>
              </a:rPr>
              <a:t>https://en.wikipedia.org/wiki/Nvidia_Tesla</a:t>
            </a:r>
            <a:endParaRPr lang="en-US" sz="1200" dirty="0">
              <a:cs typeface="Calibri"/>
            </a:endParaRPr>
          </a:p>
          <a:p>
            <a:r>
              <a:rPr lang="en-US" sz="1200" dirty="0">
                <a:cs typeface="Calibri"/>
                <a:hlinkClick r:id="rId4"/>
              </a:rPr>
              <a:t>https://www.techpowerup.com/gpu-specs/tesla-v100-sxm2-32-gb.c3185</a:t>
            </a:r>
            <a:endParaRPr lang="en-US" sz="1200" dirty="0">
              <a:cs typeface="Calibri" panose="020F0502020204030204"/>
            </a:endParaRPr>
          </a:p>
          <a:p>
            <a:r>
              <a:rPr lang="en-US" sz="1200" dirty="0">
                <a:hlinkClick r:id="rId5"/>
              </a:rPr>
              <a:t>https://en.wikichip.org/wiki/intel/xeon_platinum/8180</a:t>
            </a:r>
            <a:endParaRPr lang="en-US" sz="1200" dirty="0">
              <a:cs typeface="Calibri"/>
              <a:hlinkClick r:id="" action="ppaction://noaction"/>
            </a:endParaRPr>
          </a:p>
          <a:p>
            <a:r>
              <a:rPr lang="en-US" sz="1200" dirty="0">
                <a:hlinkClick r:id="rId6"/>
              </a:rPr>
              <a:t>https://ark.intel.com/products/120496/Intel-Xeon-Platinum-8180-Processor-38-5M-Cache-2-50-GHz-</a:t>
            </a:r>
            <a:endParaRPr lang="en-US" sz="1200" dirty="0">
              <a:cs typeface="Calibri" panose="020F0502020204030204"/>
            </a:endParaRPr>
          </a:p>
        </p:txBody>
      </p:sp>
      <p:sp>
        <p:nvSpPr>
          <p:cNvPr id="3" name="Title 2"/>
          <p:cNvSpPr>
            <a:spLocks noGrp="1"/>
          </p:cNvSpPr>
          <p:nvPr>
            <p:ph type="title"/>
          </p:nvPr>
        </p:nvSpPr>
        <p:spPr/>
        <p:txBody>
          <a:bodyPr/>
          <a:lstStyle/>
          <a:p>
            <a:r>
              <a:rPr lang="en-US" dirty="0"/>
              <a:t>Beefy CPU vs. beefy GPU comparison, </a:t>
            </a:r>
            <a:r>
              <a:rPr lang="en-US" b="1" dirty="0">
                <a:solidFill>
                  <a:srgbClr val="FFC000"/>
                </a:solidFill>
              </a:rPr>
              <a:t>2019</a:t>
            </a:r>
          </a:p>
        </p:txBody>
      </p:sp>
      <p:sp>
        <p:nvSpPr>
          <p:cNvPr id="5" name="Slide Number Placeholder 4">
            <a:extLst>
              <a:ext uri="{FF2B5EF4-FFF2-40B4-BE49-F238E27FC236}">
                <a16:creationId xmlns:a16="http://schemas.microsoft.com/office/drawing/2014/main" id="{70DE102B-EE93-4477-AED1-78D02A3982C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097626"/>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Other good news: 3D Stacked Memory</a:t>
            </a:r>
            <a:br>
              <a:rPr lang="en-US" dirty="0"/>
            </a:br>
            <a:r>
              <a:rPr lang="en-US" sz="1600" dirty="0"/>
              <a:t>[looking at other things than just raw increase in transistor count]</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16</a:t>
            </a:fld>
            <a:endParaRPr lang="en-US" altLang="en-US"/>
          </a:p>
        </p:txBody>
      </p:sp>
      <p:sp>
        <p:nvSpPr>
          <p:cNvPr id="7" name="Rectangle 6"/>
          <p:cNvSpPr/>
          <p:nvPr/>
        </p:nvSpPr>
        <p:spPr>
          <a:xfrm>
            <a:off x="4342446" y="5879068"/>
            <a:ext cx="3507114" cy="369332"/>
          </a:xfrm>
          <a:prstGeom prst="rect">
            <a:avLst/>
          </a:prstGeom>
        </p:spPr>
        <p:txBody>
          <a:bodyPr wrap="none">
            <a:spAutoFit/>
          </a:bodyPr>
          <a:lstStyle/>
          <a:p>
            <a:pPr algn="ctr"/>
            <a:r>
              <a:rPr lang="en-US" dirty="0">
                <a:latin typeface="+mj-lt"/>
              </a:rPr>
              <a:t>Major step forward in performance.</a:t>
            </a:r>
          </a:p>
        </p:txBody>
      </p:sp>
      <mc:AlternateContent xmlns:mc="http://schemas.openxmlformats.org/markup-compatibility/2006" xmlns:a14="http://schemas.microsoft.com/office/drawing/2010/main">
        <mc:Choice Requires="a14">
          <p:sp>
            <p:nvSpPr>
              <p:cNvPr id="9" name="Rectangle 8"/>
              <p:cNvSpPr/>
              <p:nvPr/>
            </p:nvSpPr>
            <p:spPr>
              <a:xfrm>
                <a:off x="3073238" y="4963004"/>
                <a:ext cx="2084930" cy="461665"/>
              </a:xfrm>
              <a:prstGeom prst="rect">
                <a:avLst/>
              </a:prstGeom>
            </p:spPr>
            <p:txBody>
              <a:bodyPr wrap="none">
                <a:spAutoFit/>
              </a:bodyPr>
              <a:lstStyle/>
              <a:p>
                <a:pPr algn="ctr"/>
                <a:r>
                  <a:rPr lang="en-US" sz="1200" dirty="0">
                    <a:latin typeface="+mj-lt"/>
                  </a:rPr>
                  <a:t>Traditional GPU </a:t>
                </a:r>
                <a:br>
                  <a:rPr lang="en-US" sz="1200" dirty="0">
                    <a:latin typeface="+mj-lt"/>
                  </a:rPr>
                </a:br>
                <a:r>
                  <a:rPr lang="en-US" sz="1200" dirty="0">
                    <a:solidFill>
                      <a:srgbClr val="0070C0"/>
                    </a:solidFill>
                    <a:latin typeface="+mj-lt"/>
                  </a:rPr>
                  <a:t>chip</a:t>
                </a:r>
                <a14:m>
                  <m:oMath xmlns:m="http://schemas.openxmlformats.org/officeDocument/2006/math">
                    <m:r>
                      <a:rPr lang="en-US" sz="1200">
                        <a:solidFill>
                          <a:srgbClr val="0070C0"/>
                        </a:solidFill>
                        <a:latin typeface="Cambria Math" panose="02040503050406030204" pitchFamily="18" charset="0"/>
                      </a:rPr>
                      <m:t> </m:t>
                    </m:r>
                    <m:r>
                      <a:rPr lang="en-US" sz="1200" i="1">
                        <a:solidFill>
                          <a:srgbClr val="0070C0"/>
                        </a:solidFill>
                        <a:latin typeface="Cambria Math" panose="02040503050406030204" pitchFamily="18" charset="0"/>
                      </a:rPr>
                      <m:t>⇔</m:t>
                    </m:r>
                  </m:oMath>
                </a14:m>
                <a:r>
                  <a:rPr lang="en-US" sz="1200" dirty="0">
                    <a:solidFill>
                      <a:srgbClr val="0070C0"/>
                    </a:solidFill>
                    <a:latin typeface="+mj-lt"/>
                  </a:rPr>
                  <a:t> GDDR5 memory</a:t>
                </a:r>
                <a:r>
                  <a:rPr lang="en-US" sz="1200" dirty="0">
                    <a:latin typeface="+mj-lt"/>
                  </a:rPr>
                  <a:t> layout</a:t>
                </a:r>
              </a:p>
            </p:txBody>
          </p:sp>
        </mc:Choice>
        <mc:Fallback xmlns="">
          <p:sp>
            <p:nvSpPr>
              <p:cNvPr id="9" name="Rectangle 8"/>
              <p:cNvSpPr>
                <a:spLocks noRot="1" noChangeAspect="1" noMove="1" noResize="1" noEditPoints="1" noAdjustHandles="1" noChangeArrowheads="1" noChangeShapeType="1" noTextEdit="1"/>
              </p:cNvSpPr>
              <p:nvPr/>
            </p:nvSpPr>
            <p:spPr>
              <a:xfrm>
                <a:off x="3073238" y="4963004"/>
                <a:ext cx="2084930" cy="461665"/>
              </a:xfrm>
              <a:prstGeom prst="rect">
                <a:avLst/>
              </a:prstGeom>
              <a:blipFill>
                <a:blip r:embed="rId2"/>
                <a:stretch>
                  <a:fillRect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7155647" y="4963004"/>
                <a:ext cx="2148537" cy="461665"/>
              </a:xfrm>
              <a:prstGeom prst="rect">
                <a:avLst/>
              </a:prstGeom>
              <a:solidFill>
                <a:schemeClr val="bg1"/>
              </a:solidFill>
            </p:spPr>
            <p:txBody>
              <a:bodyPr wrap="none">
                <a:spAutoFit/>
              </a:bodyPr>
              <a:lstStyle/>
              <a:p>
                <a:pPr algn="ctr"/>
                <a:r>
                  <a:rPr lang="en-US" sz="1200" dirty="0">
                    <a:latin typeface="+mj-lt"/>
                  </a:rPr>
                  <a:t>New GPU (Pascal/Volta/</a:t>
                </a:r>
                <a:r>
                  <a:rPr lang="en-US" sz="1200" dirty="0" err="1">
                    <a:latin typeface="+mj-lt"/>
                  </a:rPr>
                  <a:t>Ampre</a:t>
                </a:r>
                <a:r>
                  <a:rPr lang="en-US" sz="1200" dirty="0">
                    <a:latin typeface="+mj-lt"/>
                  </a:rPr>
                  <a:t>) </a:t>
                </a:r>
                <a:br>
                  <a:rPr lang="en-US" sz="1200" dirty="0">
                    <a:latin typeface="+mj-lt"/>
                  </a:rPr>
                </a:br>
                <a:r>
                  <a:rPr lang="en-US" sz="1200" dirty="0">
                    <a:solidFill>
                      <a:srgbClr val="0070C0"/>
                    </a:solidFill>
                    <a:latin typeface="+mj-lt"/>
                  </a:rPr>
                  <a:t>chip</a:t>
                </a:r>
                <a14:m>
                  <m:oMath xmlns:m="http://schemas.openxmlformats.org/officeDocument/2006/math">
                    <m:r>
                      <a:rPr lang="en-US" sz="1200">
                        <a:solidFill>
                          <a:srgbClr val="0070C0"/>
                        </a:solidFill>
                        <a:latin typeface="Cambria Math" panose="02040503050406030204" pitchFamily="18" charset="0"/>
                      </a:rPr>
                      <m:t> </m:t>
                    </m:r>
                    <m:r>
                      <a:rPr lang="en-US" sz="1200" i="1">
                        <a:solidFill>
                          <a:srgbClr val="0070C0"/>
                        </a:solidFill>
                        <a:latin typeface="Cambria Math" panose="02040503050406030204" pitchFamily="18" charset="0"/>
                      </a:rPr>
                      <m:t>⇔</m:t>
                    </m:r>
                  </m:oMath>
                </a14:m>
                <a:r>
                  <a:rPr lang="en-US" sz="1200" dirty="0">
                    <a:solidFill>
                      <a:srgbClr val="0070C0"/>
                    </a:solidFill>
                    <a:latin typeface="+mj-lt"/>
                  </a:rPr>
                  <a:t> HBM2 memory</a:t>
                </a:r>
                <a:r>
                  <a:rPr lang="en-US" sz="1200" dirty="0">
                    <a:latin typeface="+mj-lt"/>
                  </a:rPr>
                  <a:t> layout</a:t>
                </a:r>
              </a:p>
            </p:txBody>
          </p:sp>
        </mc:Choice>
        <mc:Fallback xmlns="">
          <p:sp>
            <p:nvSpPr>
              <p:cNvPr id="10" name="Rectangle 9"/>
              <p:cNvSpPr>
                <a:spLocks noRot="1" noChangeAspect="1" noMove="1" noResize="1" noEditPoints="1" noAdjustHandles="1" noChangeArrowheads="1" noChangeShapeType="1" noTextEdit="1"/>
              </p:cNvSpPr>
              <p:nvPr/>
            </p:nvSpPr>
            <p:spPr>
              <a:xfrm>
                <a:off x="7155647" y="4963004"/>
                <a:ext cx="2148537" cy="461665"/>
              </a:xfrm>
              <a:prstGeom prst="rect">
                <a:avLst/>
              </a:prstGeom>
              <a:blipFill>
                <a:blip r:embed="rId3"/>
                <a:stretch>
                  <a:fillRect b="-9211"/>
                </a:stretch>
              </a:blipFill>
            </p:spPr>
            <p:txBody>
              <a:bodyPr/>
              <a:lstStyle/>
              <a:p>
                <a:r>
                  <a:rPr lang="en-US">
                    <a:noFill/>
                  </a:rPr>
                  <a:t> </a:t>
                </a:r>
              </a:p>
            </p:txBody>
          </p:sp>
        </mc:Fallback>
      </mc:AlternateContent>
      <p:grpSp>
        <p:nvGrpSpPr>
          <p:cNvPr id="11" name="Group 10"/>
          <p:cNvGrpSpPr/>
          <p:nvPr/>
        </p:nvGrpSpPr>
        <p:grpSpPr>
          <a:xfrm>
            <a:off x="2235675" y="2057401"/>
            <a:ext cx="7720651" cy="2867941"/>
            <a:chOff x="711674" y="2057400"/>
            <a:chExt cx="7720651" cy="2867941"/>
          </a:xfrm>
        </p:grpSpPr>
        <p:pic>
          <p:nvPicPr>
            <p:cNvPr id="12" name="Picture 11"/>
            <p:cNvPicPr>
              <a:picLocks noChangeAspect="1"/>
            </p:cNvPicPr>
            <p:nvPr/>
          </p:nvPicPr>
          <p:blipFill>
            <a:blip r:embed="rId4"/>
            <a:stretch>
              <a:fillRect/>
            </a:stretch>
          </p:blipFill>
          <p:spPr>
            <a:xfrm>
              <a:off x="711674" y="2057400"/>
              <a:ext cx="7720651" cy="2867941"/>
            </a:xfrm>
            <a:prstGeom prst="rect">
              <a:avLst/>
            </a:prstGeom>
          </p:spPr>
        </p:pic>
        <p:sp>
          <p:nvSpPr>
            <p:cNvPr id="13" name="Rectangle 12"/>
            <p:cNvSpPr/>
            <p:nvPr/>
          </p:nvSpPr>
          <p:spPr>
            <a:xfrm>
              <a:off x="990600" y="4495800"/>
              <a:ext cx="838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953000" y="4495800"/>
              <a:ext cx="838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81668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3D Stacked Memory</a:t>
            </a:r>
            <a:endParaRPr lang="en-US" sz="2000" dirty="0"/>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17</a:t>
            </a:fld>
            <a:endParaRPr lang="en-US" altLang="en-US"/>
          </a:p>
        </p:txBody>
      </p:sp>
      <p:pic>
        <p:nvPicPr>
          <p:cNvPr id="6" name="Picture 5"/>
          <p:cNvPicPr>
            <a:picLocks noChangeAspect="1"/>
          </p:cNvPicPr>
          <p:nvPr/>
        </p:nvPicPr>
        <p:blipFill>
          <a:blip r:embed="rId3"/>
          <a:stretch>
            <a:fillRect/>
          </a:stretch>
        </p:blipFill>
        <p:spPr>
          <a:xfrm>
            <a:off x="6477006" y="1530521"/>
            <a:ext cx="4981161" cy="2182223"/>
          </a:xfrm>
          <a:prstGeom prst="rect">
            <a:avLst/>
          </a:prstGeom>
        </p:spPr>
      </p:pic>
      <p:sp>
        <p:nvSpPr>
          <p:cNvPr id="7" name="Rectangle 6"/>
          <p:cNvSpPr/>
          <p:nvPr/>
        </p:nvSpPr>
        <p:spPr>
          <a:xfrm>
            <a:off x="254270" y="3849363"/>
            <a:ext cx="9067800" cy="2511457"/>
          </a:xfrm>
          <a:prstGeom prst="rect">
            <a:avLst/>
          </a:prstGeom>
        </p:spPr>
        <p:txBody>
          <a:bodyPr wrap="square">
            <a:spAutoFit/>
          </a:bodyPr>
          <a:lstStyle/>
          <a:p>
            <a:pPr marL="342900" indent="-342900">
              <a:spcBef>
                <a:spcPct val="20000"/>
              </a:spcBef>
              <a:buClr>
                <a:srgbClr val="330066"/>
              </a:buClr>
              <a:buSzPct val="70000"/>
              <a:buFont typeface="Wingdings" pitchFamily="2" charset="2"/>
              <a:buChar char="l"/>
            </a:pPr>
            <a:r>
              <a:rPr lang="en-US" kern="0" dirty="0">
                <a:solidFill>
                  <a:srgbClr val="000000"/>
                </a:solidFill>
                <a:latin typeface="Arial"/>
              </a:rPr>
              <a:t>1st Generation (HBM1) introduced in AMD Fiji GPUs</a:t>
            </a:r>
          </a:p>
          <a:p>
            <a:pPr marL="692150" lvl="1" indent="-347663">
              <a:spcBef>
                <a:spcPct val="20000"/>
              </a:spcBef>
              <a:buClr>
                <a:srgbClr val="669999"/>
              </a:buClr>
              <a:buSzPct val="70000"/>
              <a:buFont typeface="Wingdings" pitchFamily="2" charset="2"/>
              <a:buChar char="l"/>
            </a:pPr>
            <a:r>
              <a:rPr lang="en-US" sz="1400" kern="0" dirty="0">
                <a:solidFill>
                  <a:srgbClr val="000000"/>
                </a:solidFill>
                <a:latin typeface="Arial"/>
              </a:rPr>
              <a:t>1GB &amp; 128GB/s per stack</a:t>
            </a:r>
          </a:p>
          <a:p>
            <a:pPr marL="692150" lvl="1" indent="-347663">
              <a:spcBef>
                <a:spcPct val="20000"/>
              </a:spcBef>
              <a:buClr>
                <a:srgbClr val="669999"/>
              </a:buClr>
              <a:buSzPct val="70000"/>
              <a:buFont typeface="Wingdings" pitchFamily="2" charset="2"/>
              <a:buChar char="l"/>
            </a:pPr>
            <a:r>
              <a:rPr lang="en-US" sz="1400" kern="0" dirty="0">
                <a:solidFill>
                  <a:srgbClr val="000000"/>
                </a:solidFill>
                <a:latin typeface="Arial"/>
              </a:rPr>
              <a:t>AMD Radeon R9 Fury X: had four stacks </a:t>
            </a:r>
            <a:r>
              <a:rPr lang="en-US" sz="1400" kern="0" dirty="0">
                <a:solidFill>
                  <a:srgbClr val="000000"/>
                </a:solidFill>
                <a:latin typeface="Arial"/>
                <a:sym typeface="Symbol" panose="05050102010706020507" pitchFamily="18" charset="2"/>
              </a:rPr>
              <a:t> </a:t>
            </a:r>
            <a:r>
              <a:rPr lang="en-US" sz="1400" kern="0" dirty="0">
                <a:solidFill>
                  <a:srgbClr val="000000"/>
                </a:solidFill>
                <a:latin typeface="Arial"/>
              </a:rPr>
              <a:t>4GB &amp; 512GB/s</a:t>
            </a:r>
          </a:p>
          <a:p>
            <a:pPr marL="692150" lvl="1" indent="-347663">
              <a:spcBef>
                <a:spcPct val="20000"/>
              </a:spcBef>
              <a:buClr>
                <a:srgbClr val="669999"/>
              </a:buClr>
              <a:buSzPct val="70000"/>
              <a:buFont typeface="Wingdings" pitchFamily="2" charset="2"/>
              <a:buChar char="l"/>
            </a:pPr>
            <a:endParaRPr lang="en-US" sz="1400" kern="0" dirty="0">
              <a:solidFill>
                <a:srgbClr val="000000"/>
              </a:solidFill>
              <a:latin typeface="Arial"/>
            </a:endParaRPr>
          </a:p>
          <a:p>
            <a:pPr marL="692150" lvl="1" indent="-347663">
              <a:spcBef>
                <a:spcPct val="20000"/>
              </a:spcBef>
              <a:buClr>
                <a:srgbClr val="669999"/>
              </a:buClr>
              <a:buSzPct val="70000"/>
              <a:buFont typeface="Wingdings" pitchFamily="2" charset="2"/>
              <a:buChar char="l"/>
            </a:pPr>
            <a:endParaRPr lang="en-US" sz="1400" kern="0" dirty="0">
              <a:solidFill>
                <a:srgbClr val="000000"/>
              </a:solidFill>
              <a:latin typeface="Arial"/>
            </a:endParaRPr>
          </a:p>
          <a:p>
            <a:pPr marL="342900" indent="-342900">
              <a:spcBef>
                <a:spcPct val="20000"/>
              </a:spcBef>
              <a:buClr>
                <a:srgbClr val="330066"/>
              </a:buClr>
              <a:buSzPct val="70000"/>
              <a:buFont typeface="Wingdings" pitchFamily="2" charset="2"/>
              <a:buChar char="l"/>
            </a:pPr>
            <a:r>
              <a:rPr lang="en-US" kern="0" dirty="0">
                <a:solidFill>
                  <a:srgbClr val="000000"/>
                </a:solidFill>
                <a:latin typeface="Arial"/>
              </a:rPr>
              <a:t>2nd Generation (HBM2) used in NVIDIA Pascal/Volta and AMD Arctic Island GPUs</a:t>
            </a:r>
          </a:p>
          <a:p>
            <a:pPr marL="692150" lvl="1" indent="-347663">
              <a:spcBef>
                <a:spcPct val="20000"/>
              </a:spcBef>
              <a:buClr>
                <a:srgbClr val="669999"/>
              </a:buClr>
              <a:buSzPct val="70000"/>
              <a:buFont typeface="Wingdings" pitchFamily="2" charset="2"/>
              <a:buChar char="l"/>
            </a:pPr>
            <a:r>
              <a:rPr lang="en-US" sz="1400" kern="0" dirty="0">
                <a:solidFill>
                  <a:srgbClr val="000000"/>
                </a:solidFill>
                <a:latin typeface="Arial"/>
              </a:rPr>
              <a:t>2 GB &amp; 256GB/s bandwidth per stack</a:t>
            </a:r>
            <a:endParaRPr lang="en-US" sz="1400" dirty="0"/>
          </a:p>
          <a:p>
            <a:pPr marL="692150" lvl="1" indent="-347663">
              <a:spcBef>
                <a:spcPct val="20000"/>
              </a:spcBef>
              <a:buClr>
                <a:srgbClr val="669999"/>
              </a:buClr>
              <a:buSzPct val="70000"/>
              <a:buFont typeface="Wingdings" pitchFamily="2" charset="2"/>
              <a:buChar char="l"/>
            </a:pPr>
            <a:r>
              <a:rPr lang="en-US" sz="1400" kern="0" dirty="0">
                <a:solidFill>
                  <a:srgbClr val="000000"/>
                </a:solidFill>
                <a:latin typeface="Arial"/>
              </a:rPr>
              <a:t>NVIDIA Volta approximately 900 GB/s memory bandwidth</a:t>
            </a:r>
          </a:p>
          <a:p>
            <a:pPr marL="692150" lvl="1" indent="-347663">
              <a:spcBef>
                <a:spcPct val="20000"/>
              </a:spcBef>
              <a:buClr>
                <a:srgbClr val="669999"/>
              </a:buClr>
              <a:buSzPct val="70000"/>
              <a:buFont typeface="Wingdings" pitchFamily="2" charset="2"/>
              <a:buChar char="l"/>
            </a:pPr>
            <a:r>
              <a:rPr lang="en-US" sz="1400" kern="0" dirty="0">
                <a:solidFill>
                  <a:srgbClr val="000000"/>
                </a:solidFill>
                <a:latin typeface="Arial"/>
              </a:rPr>
              <a:t>Apparently AMD has 1024 GB/s HBM available</a:t>
            </a:r>
          </a:p>
        </p:txBody>
      </p:sp>
      <p:sp>
        <p:nvSpPr>
          <p:cNvPr id="9" name="Rectangle 8"/>
          <p:cNvSpPr/>
          <p:nvPr/>
        </p:nvSpPr>
        <p:spPr>
          <a:xfrm>
            <a:off x="254270" y="2554373"/>
            <a:ext cx="5041426" cy="627864"/>
          </a:xfrm>
          <a:prstGeom prst="rect">
            <a:avLst/>
          </a:prstGeom>
        </p:spPr>
        <p:txBody>
          <a:bodyPr wrap="square">
            <a:spAutoFit/>
          </a:bodyPr>
          <a:lstStyle/>
          <a:p>
            <a:pPr marL="342900" indent="-342900">
              <a:spcBef>
                <a:spcPct val="20000"/>
              </a:spcBef>
              <a:buClr>
                <a:srgbClr val="330066"/>
              </a:buClr>
              <a:buSzPct val="70000"/>
              <a:buFont typeface="Wingdings" pitchFamily="2" charset="2"/>
              <a:buChar char="l"/>
            </a:pPr>
            <a:r>
              <a:rPr lang="en-US" kern="0" dirty="0">
                <a:solidFill>
                  <a:srgbClr val="000000"/>
                </a:solidFill>
                <a:latin typeface="Arial"/>
              </a:rPr>
              <a:t>SK Hynix’s High Bandwidth Memory (HBM)</a:t>
            </a:r>
          </a:p>
          <a:p>
            <a:pPr marL="692150" lvl="1" indent="-347663">
              <a:spcBef>
                <a:spcPct val="20000"/>
              </a:spcBef>
              <a:buClr>
                <a:srgbClr val="669999"/>
              </a:buClr>
              <a:buSzPct val="70000"/>
              <a:buFont typeface="Wingdings" pitchFamily="2" charset="2"/>
              <a:buChar char="l"/>
            </a:pPr>
            <a:r>
              <a:rPr lang="en-US" sz="1400" kern="0" dirty="0">
                <a:solidFill>
                  <a:srgbClr val="000000"/>
                </a:solidFill>
                <a:latin typeface="Arial"/>
              </a:rPr>
              <a:t>Developed by AMD and SK Hynix</a:t>
            </a:r>
          </a:p>
        </p:txBody>
      </p:sp>
      <p:grpSp>
        <p:nvGrpSpPr>
          <p:cNvPr id="8" name="Group 7">
            <a:extLst>
              <a:ext uri="{FF2B5EF4-FFF2-40B4-BE49-F238E27FC236}">
                <a16:creationId xmlns:a16="http://schemas.microsoft.com/office/drawing/2014/main" id="{86A95B4B-2AEF-40C9-B0B3-7BFCA10553B8}"/>
              </a:ext>
            </a:extLst>
          </p:cNvPr>
          <p:cNvGrpSpPr/>
          <p:nvPr/>
        </p:nvGrpSpPr>
        <p:grpSpPr>
          <a:xfrm>
            <a:off x="6673004" y="3849363"/>
            <a:ext cx="5264726" cy="1316181"/>
            <a:chOff x="990600" y="2743200"/>
            <a:chExt cx="8210652" cy="2867941"/>
          </a:xfrm>
        </p:grpSpPr>
        <p:pic>
          <p:nvPicPr>
            <p:cNvPr id="10" name="Picture 9">
              <a:extLst>
                <a:ext uri="{FF2B5EF4-FFF2-40B4-BE49-F238E27FC236}">
                  <a16:creationId xmlns:a16="http://schemas.microsoft.com/office/drawing/2014/main" id="{2AEAF839-F5DF-4747-8163-DE734A8B2AE7}"/>
                </a:ext>
              </a:extLst>
            </p:cNvPr>
            <p:cNvPicPr>
              <a:picLocks noChangeAspect="1"/>
            </p:cNvPicPr>
            <p:nvPr/>
          </p:nvPicPr>
          <p:blipFill rotWithShape="1">
            <a:blip r:embed="rId4"/>
            <a:srcRect l="53051"/>
            <a:stretch/>
          </p:blipFill>
          <p:spPr>
            <a:xfrm>
              <a:off x="5576453" y="2743200"/>
              <a:ext cx="3624799" cy="2867941"/>
            </a:xfrm>
            <a:prstGeom prst="rect">
              <a:avLst/>
            </a:prstGeom>
          </p:spPr>
        </p:pic>
        <p:sp>
          <p:nvSpPr>
            <p:cNvPr id="11" name="Rectangle 10">
              <a:extLst>
                <a:ext uri="{FF2B5EF4-FFF2-40B4-BE49-F238E27FC236}">
                  <a16:creationId xmlns:a16="http://schemas.microsoft.com/office/drawing/2014/main" id="{DE23AB96-E0E1-47E5-A4C9-729585B61DC4}"/>
                </a:ext>
              </a:extLst>
            </p:cNvPr>
            <p:cNvSpPr/>
            <p:nvPr/>
          </p:nvSpPr>
          <p:spPr>
            <a:xfrm>
              <a:off x="990600" y="4495800"/>
              <a:ext cx="838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6E7F5A-E429-4EE6-A5A4-3A60AA5ED924}"/>
                </a:ext>
              </a:extLst>
            </p:cNvPr>
            <p:cNvSpPr/>
            <p:nvPr/>
          </p:nvSpPr>
          <p:spPr>
            <a:xfrm>
              <a:off x="4953000" y="4495800"/>
              <a:ext cx="838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7D6678F2-1B51-4C59-BF58-99BDEC4012EE}"/>
              </a:ext>
            </a:extLst>
          </p:cNvPr>
          <p:cNvSpPr txBox="1"/>
          <p:nvPr/>
        </p:nvSpPr>
        <p:spPr>
          <a:xfrm>
            <a:off x="7043755" y="4292736"/>
            <a:ext cx="2169967" cy="430887"/>
          </a:xfrm>
          <a:prstGeom prst="rect">
            <a:avLst/>
          </a:prstGeom>
          <a:solidFill>
            <a:schemeClr val="bg1">
              <a:lumMod val="95000"/>
            </a:schemeClr>
          </a:solidFill>
        </p:spPr>
        <p:txBody>
          <a:bodyPr wrap="square">
            <a:spAutoFit/>
          </a:bodyPr>
          <a:lstStyle/>
          <a:p>
            <a:r>
              <a:rPr lang="en-US" sz="1100" kern="0" dirty="0">
                <a:solidFill>
                  <a:srgbClr val="000000"/>
                </a:solidFill>
                <a:latin typeface="Arial"/>
              </a:rPr>
              <a:t>NOTE: There is consistent color code used in both these figures</a:t>
            </a:r>
            <a:endParaRPr lang="en-US" sz="1100" dirty="0"/>
          </a:p>
        </p:txBody>
      </p:sp>
      <p:sp>
        <p:nvSpPr>
          <p:cNvPr id="5" name="Arrow: Right 4">
            <a:extLst>
              <a:ext uri="{FF2B5EF4-FFF2-40B4-BE49-F238E27FC236}">
                <a16:creationId xmlns:a16="http://schemas.microsoft.com/office/drawing/2014/main" id="{B61A338B-469D-4966-BD0F-5F4A6E4190AB}"/>
              </a:ext>
            </a:extLst>
          </p:cNvPr>
          <p:cNvSpPr/>
          <p:nvPr/>
        </p:nvSpPr>
        <p:spPr>
          <a:xfrm>
            <a:off x="9288488" y="4420284"/>
            <a:ext cx="193964" cy="1935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B18AE1C3-E75B-4950-A302-FFE1847AF722}"/>
              </a:ext>
            </a:extLst>
          </p:cNvPr>
          <p:cNvSpPr/>
          <p:nvPr/>
        </p:nvSpPr>
        <p:spPr>
          <a:xfrm rot="16200000">
            <a:off x="8207833" y="3962356"/>
            <a:ext cx="193964" cy="1935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15141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3D Stacked Memory</a:t>
            </a:r>
          </a:p>
        </p:txBody>
      </p:sp>
      <p:sp>
        <p:nvSpPr>
          <p:cNvPr id="2" name="Slide Number Placeholder 1"/>
          <p:cNvSpPr>
            <a:spLocks noGrp="1"/>
          </p:cNvSpPr>
          <p:nvPr>
            <p:ph type="sldNum" sz="quarter" idx="12"/>
          </p:nvPr>
        </p:nvSpPr>
        <p:spPr/>
        <p:txBody>
          <a:bodyPr/>
          <a:lstStyle/>
          <a:p>
            <a:fld id="{A9896A52-3313-4A10-8B45-3E5624BFC511}" type="slidenum">
              <a:rPr lang="en-US" altLang="en-US" smtClean="0"/>
              <a:pPr/>
              <a:t>18</a:t>
            </a:fld>
            <a:endParaRPr lang="en-US" altLang="en-US"/>
          </a:p>
        </p:txBody>
      </p:sp>
      <p:grpSp>
        <p:nvGrpSpPr>
          <p:cNvPr id="6" name="Group 5"/>
          <p:cNvGrpSpPr/>
          <p:nvPr/>
        </p:nvGrpSpPr>
        <p:grpSpPr>
          <a:xfrm>
            <a:off x="1905000" y="2057401"/>
            <a:ext cx="8103870" cy="3971925"/>
            <a:chOff x="381000" y="2057400"/>
            <a:chExt cx="8103870" cy="3971925"/>
          </a:xfrm>
        </p:grpSpPr>
        <p:pic>
          <p:nvPicPr>
            <p:cNvPr id="3" name="Picture 2"/>
            <p:cNvPicPr>
              <a:picLocks noChangeAspect="1"/>
            </p:cNvPicPr>
            <p:nvPr/>
          </p:nvPicPr>
          <p:blipFill>
            <a:blip r:embed="rId2"/>
            <a:stretch>
              <a:fillRect/>
            </a:stretch>
          </p:blipFill>
          <p:spPr>
            <a:xfrm>
              <a:off x="381000" y="2057400"/>
              <a:ext cx="8103870" cy="3971925"/>
            </a:xfrm>
            <a:prstGeom prst="rect">
              <a:avLst/>
            </a:prstGeom>
          </p:spPr>
        </p:pic>
        <p:sp>
          <p:nvSpPr>
            <p:cNvPr id="4" name="Rectangle 3"/>
            <p:cNvSpPr/>
            <p:nvPr/>
          </p:nvSpPr>
          <p:spPr>
            <a:xfrm>
              <a:off x="457200" y="3200400"/>
              <a:ext cx="3886200" cy="76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30494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3D Stacked Memory</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19</a:t>
            </a:fld>
            <a:endParaRPr lang="en-US" altLang="en-US"/>
          </a:p>
        </p:txBody>
      </p:sp>
      <p:pic>
        <p:nvPicPr>
          <p:cNvPr id="10" name="Picture 9"/>
          <p:cNvPicPr>
            <a:picLocks noChangeAspect="1"/>
          </p:cNvPicPr>
          <p:nvPr/>
        </p:nvPicPr>
        <p:blipFill>
          <a:blip r:embed="rId3"/>
          <a:stretch>
            <a:fillRect/>
          </a:stretch>
        </p:blipFill>
        <p:spPr>
          <a:xfrm>
            <a:off x="7092951" y="1549400"/>
            <a:ext cx="4494935" cy="2209800"/>
          </a:xfrm>
          <a:prstGeom prst="rect">
            <a:avLst/>
          </a:prstGeom>
        </p:spPr>
      </p:pic>
      <p:pic>
        <p:nvPicPr>
          <p:cNvPr id="11" name="Picture 10"/>
          <p:cNvPicPr>
            <a:picLocks noChangeAspect="1"/>
          </p:cNvPicPr>
          <p:nvPr/>
        </p:nvPicPr>
        <p:blipFill>
          <a:blip r:embed="rId4"/>
          <a:stretch>
            <a:fillRect/>
          </a:stretch>
        </p:blipFill>
        <p:spPr>
          <a:xfrm>
            <a:off x="5791201" y="4572000"/>
            <a:ext cx="4496637" cy="1524000"/>
          </a:xfrm>
          <a:prstGeom prst="rect">
            <a:avLst/>
          </a:prstGeom>
        </p:spPr>
      </p:pic>
      <mc:AlternateContent xmlns:mc="http://schemas.openxmlformats.org/markup-compatibility/2006" xmlns:a14="http://schemas.microsoft.com/office/drawing/2010/main">
        <mc:Choice Requires="a14">
          <p:sp>
            <p:nvSpPr>
              <p:cNvPr id="12" name="Content Placeholder 11"/>
              <p:cNvSpPr>
                <a:spLocks noGrp="1"/>
              </p:cNvSpPr>
              <p:nvPr>
                <p:ph idx="1"/>
              </p:nvPr>
            </p:nvSpPr>
            <p:spPr>
              <a:xfrm>
                <a:off x="381000" y="1309428"/>
                <a:ext cx="3962400" cy="3005137"/>
              </a:xfrm>
            </p:spPr>
            <p:txBody>
              <a:bodyPr>
                <a:noAutofit/>
              </a:bodyPr>
              <a:lstStyle/>
              <a:p>
                <a:endParaRPr lang="en-US" sz="2000" dirty="0"/>
              </a:p>
              <a:p>
                <a:r>
                  <a:rPr lang="en-US" sz="2000" dirty="0"/>
                  <a:t>Shorter distances</a:t>
                </a:r>
              </a:p>
              <a:p>
                <a:pPr lvl="1"/>
                <a:r>
                  <a:rPr lang="en-US" sz="1600" dirty="0"/>
                  <a:t>Smaller latency </a:t>
                </a:r>
                <a14:m>
                  <m:oMath xmlns:m="http://schemas.openxmlformats.org/officeDocument/2006/math">
                    <m:r>
                      <a:rPr lang="en-US" sz="1600" b="0" i="1" smtClean="0">
                        <a:latin typeface="Cambria Math" panose="02040503050406030204" pitchFamily="18" charset="0"/>
                      </a:rPr>
                      <m:t>→</m:t>
                    </m:r>
                  </m:oMath>
                </a14:m>
                <a:r>
                  <a:rPr lang="en-US" sz="1600" dirty="0"/>
                  <a:t> nice!</a:t>
                </a:r>
              </a:p>
              <a:p>
                <a:pPr lvl="1"/>
                <a:r>
                  <a:rPr lang="en-US" sz="1600" dirty="0"/>
                  <a:t>Less power required to move data</a:t>
                </a:r>
              </a:p>
              <a:p>
                <a:pPr lvl="3"/>
                <a:endParaRPr lang="en-US" sz="1200" dirty="0"/>
              </a:p>
              <a:p>
                <a:r>
                  <a:rPr lang="en-US" sz="2000" dirty="0"/>
                  <a:t>Smaller memory footprint</a:t>
                </a:r>
              </a:p>
              <a:p>
                <a:pPr lvl="1"/>
                <a:r>
                  <a:rPr lang="en-US" sz="1800" dirty="0"/>
                  <a:t>16X smaller footprint</a:t>
                </a:r>
              </a:p>
            </p:txBody>
          </p:sp>
        </mc:Choice>
        <mc:Fallback xmlns="">
          <p:sp>
            <p:nvSpPr>
              <p:cNvPr id="12" name="Content Placeholder 11"/>
              <p:cNvSpPr>
                <a:spLocks noGrp="1" noRot="1" noChangeAspect="1" noMove="1" noResize="1" noEditPoints="1" noAdjustHandles="1" noChangeArrowheads="1" noChangeShapeType="1" noTextEdit="1"/>
              </p:cNvSpPr>
              <p:nvPr>
                <p:ph idx="1"/>
              </p:nvPr>
            </p:nvSpPr>
            <p:spPr>
              <a:xfrm>
                <a:off x="381000" y="1309428"/>
                <a:ext cx="3962400" cy="3005137"/>
              </a:xfrm>
              <a:blipFill>
                <a:blip r:embed="rId5"/>
                <a:stretch>
                  <a:fillRect l="-1385"/>
                </a:stretch>
              </a:blipFill>
            </p:spPr>
            <p:txBody>
              <a:bodyPr/>
              <a:lstStyle/>
              <a:p>
                <a:r>
                  <a:rPr lang="en-US">
                    <a:noFill/>
                  </a:rPr>
                  <a:t> </a:t>
                </a:r>
              </a:p>
            </p:txBody>
          </p:sp>
        </mc:Fallback>
      </mc:AlternateContent>
      <p:pic>
        <p:nvPicPr>
          <p:cNvPr id="13" name="Picture 12"/>
          <p:cNvPicPr>
            <a:picLocks noChangeAspect="1"/>
          </p:cNvPicPr>
          <p:nvPr/>
        </p:nvPicPr>
        <p:blipFill>
          <a:blip r:embed="rId6"/>
          <a:stretch>
            <a:fillRect/>
          </a:stretch>
        </p:blipFill>
        <p:spPr>
          <a:xfrm>
            <a:off x="798830" y="4449073"/>
            <a:ext cx="3126740" cy="1769853"/>
          </a:xfrm>
          <a:prstGeom prst="rect">
            <a:avLst/>
          </a:prstGeom>
        </p:spPr>
      </p:pic>
      <p:sp>
        <p:nvSpPr>
          <p:cNvPr id="5" name="Rectangle 4"/>
          <p:cNvSpPr/>
          <p:nvPr/>
        </p:nvSpPr>
        <p:spPr>
          <a:xfrm>
            <a:off x="9984561" y="1166169"/>
            <a:ext cx="1889684" cy="461665"/>
          </a:xfrm>
          <a:prstGeom prst="rect">
            <a:avLst/>
          </a:prstGeom>
        </p:spPr>
        <p:txBody>
          <a:bodyPr wrap="none">
            <a:spAutoFit/>
          </a:bodyPr>
          <a:lstStyle/>
          <a:p>
            <a:r>
              <a:rPr lang="en-US" sz="1200" dirty="0">
                <a:latin typeface="+mj-lt"/>
              </a:rPr>
              <a:t>One HBM stack, made</a:t>
            </a:r>
            <a:br>
              <a:rPr lang="en-US" sz="1200" dirty="0">
                <a:latin typeface="+mj-lt"/>
              </a:rPr>
            </a:br>
            <a:r>
              <a:rPr lang="en-US" sz="1200" dirty="0">
                <a:latin typeface="+mj-lt"/>
              </a:rPr>
              <a:t>up of four DRAM dies (4-Hi)</a:t>
            </a:r>
          </a:p>
        </p:txBody>
      </p:sp>
      <p:sp>
        <p:nvSpPr>
          <p:cNvPr id="6" name="Rectangle 5">
            <a:extLst>
              <a:ext uri="{FF2B5EF4-FFF2-40B4-BE49-F238E27FC236}">
                <a16:creationId xmlns:a16="http://schemas.microsoft.com/office/drawing/2014/main" id="{1F394212-98BD-4178-A351-5E3FDC8769CF}"/>
              </a:ext>
            </a:extLst>
          </p:cNvPr>
          <p:cNvSpPr/>
          <p:nvPr/>
        </p:nvSpPr>
        <p:spPr>
          <a:xfrm>
            <a:off x="10279775" y="2566034"/>
            <a:ext cx="550150" cy="85725"/>
          </a:xfrm>
          <a:prstGeom prst="rect">
            <a:avLst/>
          </a:prstGeom>
          <a:solidFill>
            <a:srgbClr val="009999"/>
          </a:solidFill>
          <a:ln>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a:solidFill>
                  <a:schemeClr val="tx1"/>
                </a:solidFill>
              </a:rPr>
              <a:t>Logic</a:t>
            </a:r>
            <a:r>
              <a:rPr lang="en-US" sz="600" b="1" dirty="0">
                <a:solidFill>
                  <a:schemeClr val="tx1"/>
                </a:solidFill>
              </a:rPr>
              <a:t> die</a:t>
            </a:r>
            <a:endParaRPr lang="en-US" b="1" dirty="0">
              <a:solidFill>
                <a:schemeClr val="tx1"/>
              </a:solidFill>
            </a:endParaRPr>
          </a:p>
        </p:txBody>
      </p:sp>
    </p:spTree>
    <p:extLst>
      <p:ext uri="{BB962C8B-B14F-4D97-AF65-F5344CB8AC3E}">
        <p14:creationId xmlns:p14="http://schemas.microsoft.com/office/powerpoint/2010/main" val="81757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F4A70-DD8F-4116-A517-31AFA11860EC}"/>
              </a:ext>
            </a:extLst>
          </p:cNvPr>
          <p:cNvSpPr>
            <a:spLocks noGrp="1"/>
          </p:cNvSpPr>
          <p:nvPr>
            <p:ph type="title"/>
          </p:nvPr>
        </p:nvSpPr>
        <p:spPr/>
        <p:txBody>
          <a:bodyPr/>
          <a:lstStyle/>
          <a:p>
            <a:r>
              <a:rPr lang="en-US" dirty="0"/>
              <a:t>Cartoon of the day</a:t>
            </a:r>
          </a:p>
        </p:txBody>
      </p:sp>
      <p:sp>
        <p:nvSpPr>
          <p:cNvPr id="3" name="Slide Number Placeholder 2">
            <a:extLst>
              <a:ext uri="{FF2B5EF4-FFF2-40B4-BE49-F238E27FC236}">
                <a16:creationId xmlns:a16="http://schemas.microsoft.com/office/drawing/2014/main" id="{18F4D315-ACD9-42A3-B05A-705699D8AB69}"/>
              </a:ext>
            </a:extLst>
          </p:cNvPr>
          <p:cNvSpPr>
            <a:spLocks noGrp="1"/>
          </p:cNvSpPr>
          <p:nvPr>
            <p:ph type="sldNum" sz="quarter" idx="12"/>
          </p:nvPr>
        </p:nvSpPr>
        <p:spPr/>
        <p:txBody>
          <a:bodyPr/>
          <a:lstStyle/>
          <a:p>
            <a:fld id="{67D2203D-769A-4D5A-AE4C-EA73FDE6A130}" type="slidenum">
              <a:rPr lang="en-US" smtClean="0"/>
              <a:t>2</a:t>
            </a:fld>
            <a:endParaRPr lang="en-US"/>
          </a:p>
        </p:txBody>
      </p:sp>
      <mc:AlternateContent xmlns:mc="http://schemas.openxmlformats.org/markup-compatibility/2006" xmlns:a14="http://schemas.microsoft.com/office/drawing/2010/main">
        <mc:Choice Requires="a14">
          <p:sp>
            <p:nvSpPr>
              <p:cNvPr id="7" name="Text Placeholder 6">
                <a:extLst>
                  <a:ext uri="{FF2B5EF4-FFF2-40B4-BE49-F238E27FC236}">
                    <a16:creationId xmlns:a16="http://schemas.microsoft.com/office/drawing/2014/main" id="{FDBE6FE3-F9C2-49C5-BE11-298DA501C63A}"/>
                  </a:ext>
                </a:extLst>
              </p:cNvPr>
              <p:cNvSpPr>
                <a:spLocks noGrp="1"/>
              </p:cNvSpPr>
              <p:nvPr>
                <p:ph type="body" sz="quarter" idx="13"/>
              </p:nvPr>
            </p:nvSpPr>
            <p:spPr/>
            <p:txBody>
              <a:bodyPr/>
              <a:lstStyle/>
              <a:p>
                <a:r>
                  <a:rPr lang="en-US" dirty="0"/>
                  <a:t>[Joe </a:t>
                </a:r>
                <a:r>
                  <a:rPr lang="en-US" dirty="0" err="1"/>
                  <a:t>Dator</a:t>
                </a:r>
                <a:r>
                  <a:rPr lang="en-US" dirty="0"/>
                  <a:t>]</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7" name="Text Placeholder 6">
                <a:extLst>
                  <a:ext uri="{FF2B5EF4-FFF2-40B4-BE49-F238E27FC236}">
                    <a16:creationId xmlns:a16="http://schemas.microsoft.com/office/drawing/2014/main" id="{FDBE6FE3-F9C2-49C5-BE11-298DA501C63A}"/>
                  </a:ext>
                </a:extLst>
              </p:cNvPr>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en-US">
                    <a:noFill/>
                  </a:rPr>
                  <a:t> </a:t>
                </a:r>
              </a:p>
            </p:txBody>
          </p:sp>
        </mc:Fallback>
      </mc:AlternateContent>
      <p:pic>
        <p:nvPicPr>
          <p:cNvPr id="5" name="Picture 4" descr="Diagram&#10;&#10;Description automatically generated">
            <a:extLst>
              <a:ext uri="{FF2B5EF4-FFF2-40B4-BE49-F238E27FC236}">
                <a16:creationId xmlns:a16="http://schemas.microsoft.com/office/drawing/2014/main" id="{85D74722-3B0E-4132-8B24-D5D007032E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44799" y="980204"/>
            <a:ext cx="5943893" cy="5630145"/>
          </a:xfrm>
          <a:prstGeom prst="rect">
            <a:avLst/>
          </a:prstGeom>
        </p:spPr>
      </p:pic>
    </p:spTree>
    <p:extLst>
      <p:ext uri="{BB962C8B-B14F-4D97-AF65-F5344CB8AC3E}">
        <p14:creationId xmlns:p14="http://schemas.microsoft.com/office/powerpoint/2010/main" val="1334126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a:t>[side trip, 1/2]</a:t>
            </a:r>
            <a:br>
              <a:rPr lang="en-US" sz="2800" dirty="0"/>
            </a:br>
            <a:r>
              <a:rPr lang="en-US" sz="2800" dirty="0">
                <a:solidFill>
                  <a:srgbClr val="0070C0"/>
                </a:solidFill>
              </a:rPr>
              <a:t>on-chip</a:t>
            </a:r>
            <a:r>
              <a:rPr lang="en-US" sz="2800" dirty="0"/>
              <a:t>  vs.  </a:t>
            </a:r>
            <a:r>
              <a:rPr lang="en-US" sz="2800" dirty="0">
                <a:solidFill>
                  <a:srgbClr val="0070C0"/>
                </a:solidFill>
              </a:rPr>
              <a:t>on-package</a:t>
            </a:r>
            <a:r>
              <a:rPr lang="en-US" sz="2800" dirty="0"/>
              <a:t>  vs.  </a:t>
            </a:r>
            <a:r>
              <a:rPr lang="en-US" sz="2800" dirty="0">
                <a:solidFill>
                  <a:srgbClr val="0070C0"/>
                </a:solidFill>
              </a:rPr>
              <a:t>off-package</a:t>
            </a:r>
          </a:p>
        </p:txBody>
      </p:sp>
      <p:sp>
        <p:nvSpPr>
          <p:cNvPr id="3" name="Content Placeholder 2"/>
          <p:cNvSpPr>
            <a:spLocks noGrp="1"/>
          </p:cNvSpPr>
          <p:nvPr>
            <p:ph idx="1"/>
          </p:nvPr>
        </p:nvSpPr>
        <p:spPr/>
        <p:txBody>
          <a:bodyPr/>
          <a:lstStyle/>
          <a:p>
            <a:r>
              <a:rPr lang="en-US" sz="2000" dirty="0"/>
              <a:t>Where a resource is dictates to a large extent its </a:t>
            </a:r>
            <a:r>
              <a:rPr lang="en-US" sz="2000" dirty="0">
                <a:solidFill>
                  <a:srgbClr val="0070C0"/>
                </a:solidFill>
              </a:rPr>
              <a:t>communication</a:t>
            </a:r>
            <a:r>
              <a:rPr lang="en-US" sz="2000" dirty="0"/>
              <a:t> latency and/or bandwidth</a:t>
            </a:r>
          </a:p>
          <a:p>
            <a:endParaRPr lang="en-US" sz="2000" dirty="0"/>
          </a:p>
          <a:p>
            <a:r>
              <a:rPr lang="en-US" sz="2000" dirty="0"/>
              <a:t>Example, </a:t>
            </a:r>
            <a:r>
              <a:rPr lang="en-US" sz="2000" dirty="0">
                <a:solidFill>
                  <a:srgbClr val="0070C0"/>
                </a:solidFill>
              </a:rPr>
              <a:t>on-chip</a:t>
            </a:r>
            <a:r>
              <a:rPr lang="en-US" sz="2000" dirty="0"/>
              <a:t>: Intel Haswell has the GPU on the same chip with the rest of the CPU</a:t>
            </a:r>
          </a:p>
          <a:p>
            <a:r>
              <a:rPr lang="en-US" sz="2000" dirty="0"/>
              <a:t>Example, </a:t>
            </a:r>
            <a:r>
              <a:rPr lang="en-US" sz="2000" dirty="0">
                <a:solidFill>
                  <a:srgbClr val="0070C0"/>
                </a:solidFill>
              </a:rPr>
              <a:t>on-package</a:t>
            </a:r>
            <a:r>
              <a:rPr lang="en-US" sz="2000" dirty="0"/>
              <a:t>: the 128 MB of </a:t>
            </a:r>
            <a:r>
              <a:rPr lang="en-US" sz="2000" dirty="0" err="1"/>
              <a:t>eDRAM</a:t>
            </a:r>
            <a:r>
              <a:rPr lang="en-US" sz="2000" dirty="0"/>
              <a:t> available on Intel Core i7 4950HQ  </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20</a:t>
            </a:fld>
            <a:endParaRPr lang="en-US" altLang="en-US"/>
          </a:p>
        </p:txBody>
      </p:sp>
      <p:pic>
        <p:nvPicPr>
          <p:cNvPr id="5" name="Picture 4"/>
          <p:cNvPicPr>
            <a:picLocks noChangeAspect="1"/>
          </p:cNvPicPr>
          <p:nvPr/>
        </p:nvPicPr>
        <p:blipFill>
          <a:blip r:embed="rId2"/>
          <a:stretch>
            <a:fillRect/>
          </a:stretch>
        </p:blipFill>
        <p:spPr>
          <a:xfrm>
            <a:off x="464122" y="3575890"/>
            <a:ext cx="5393369" cy="2232025"/>
          </a:xfrm>
          <a:prstGeom prst="rect">
            <a:avLst/>
          </a:prstGeom>
        </p:spPr>
      </p:pic>
      <p:pic>
        <p:nvPicPr>
          <p:cNvPr id="6" name="Picture 5"/>
          <p:cNvPicPr>
            <a:picLocks noChangeAspect="1"/>
          </p:cNvPicPr>
          <p:nvPr/>
        </p:nvPicPr>
        <p:blipFill>
          <a:blip r:embed="rId3"/>
          <a:stretch>
            <a:fillRect/>
          </a:stretch>
        </p:blipFill>
        <p:spPr>
          <a:xfrm>
            <a:off x="8623154" y="3356859"/>
            <a:ext cx="2043804" cy="2451056"/>
          </a:xfrm>
          <a:prstGeom prst="rect">
            <a:avLst/>
          </a:prstGeom>
        </p:spPr>
      </p:pic>
      <p:sp>
        <p:nvSpPr>
          <p:cNvPr id="7" name="Rectangle 6"/>
          <p:cNvSpPr/>
          <p:nvPr/>
        </p:nvSpPr>
        <p:spPr>
          <a:xfrm>
            <a:off x="2157650" y="5842280"/>
            <a:ext cx="1955985" cy="369332"/>
          </a:xfrm>
          <a:prstGeom prst="rect">
            <a:avLst/>
          </a:prstGeom>
        </p:spPr>
        <p:txBody>
          <a:bodyPr wrap="none">
            <a:spAutoFit/>
          </a:bodyPr>
          <a:lstStyle/>
          <a:p>
            <a:r>
              <a:rPr lang="en-US" dirty="0"/>
              <a:t>The GPU is on-chip</a:t>
            </a:r>
          </a:p>
        </p:txBody>
      </p:sp>
      <p:sp>
        <p:nvSpPr>
          <p:cNvPr id="8" name="Rectangle 7"/>
          <p:cNvSpPr/>
          <p:nvPr/>
        </p:nvSpPr>
        <p:spPr>
          <a:xfrm>
            <a:off x="8331780" y="5781462"/>
            <a:ext cx="2626553" cy="369332"/>
          </a:xfrm>
          <a:prstGeom prst="rect">
            <a:avLst/>
          </a:prstGeom>
        </p:spPr>
        <p:txBody>
          <a:bodyPr wrap="none">
            <a:spAutoFit/>
          </a:bodyPr>
          <a:lstStyle/>
          <a:p>
            <a:r>
              <a:rPr lang="en-US" dirty="0"/>
              <a:t>The </a:t>
            </a:r>
            <a:r>
              <a:rPr lang="en-US" dirty="0" err="1"/>
              <a:t>eDRAM</a:t>
            </a:r>
            <a:r>
              <a:rPr lang="en-US" dirty="0"/>
              <a:t> is on-package</a:t>
            </a:r>
          </a:p>
        </p:txBody>
      </p:sp>
    </p:spTree>
    <p:extLst>
      <p:ext uri="{BB962C8B-B14F-4D97-AF65-F5344CB8AC3E}">
        <p14:creationId xmlns:p14="http://schemas.microsoft.com/office/powerpoint/2010/main" val="27477375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a:t>[side trip, 2/2]</a:t>
            </a:r>
            <a:br>
              <a:rPr lang="en-US" sz="2800" dirty="0"/>
            </a:br>
            <a:r>
              <a:rPr lang="en-US" sz="2800" dirty="0">
                <a:solidFill>
                  <a:srgbClr val="0070C0"/>
                </a:solidFill>
              </a:rPr>
              <a:t>on-chip</a:t>
            </a:r>
            <a:r>
              <a:rPr lang="en-US" sz="2800" dirty="0"/>
              <a:t>  vs.  </a:t>
            </a:r>
            <a:r>
              <a:rPr lang="en-US" sz="2800" dirty="0">
                <a:solidFill>
                  <a:srgbClr val="0070C0"/>
                </a:solidFill>
              </a:rPr>
              <a:t>on-package</a:t>
            </a:r>
            <a:r>
              <a:rPr lang="en-US" sz="2800" dirty="0"/>
              <a:t>  vs.  </a:t>
            </a:r>
            <a:r>
              <a:rPr lang="en-US" sz="2800" dirty="0">
                <a:solidFill>
                  <a:srgbClr val="0070C0"/>
                </a:solidFill>
              </a:rPr>
              <a:t>off-package</a:t>
            </a:r>
          </a:p>
        </p:txBody>
      </p:sp>
      <p:sp>
        <p:nvSpPr>
          <p:cNvPr id="3" name="Content Placeholder 2"/>
          <p:cNvSpPr>
            <a:spLocks noGrp="1"/>
          </p:cNvSpPr>
          <p:nvPr>
            <p:ph idx="1"/>
          </p:nvPr>
        </p:nvSpPr>
        <p:spPr/>
        <p:txBody>
          <a:bodyPr/>
          <a:lstStyle/>
          <a:p>
            <a:r>
              <a:rPr lang="en-US" sz="2000" dirty="0"/>
              <a:t>Example, </a:t>
            </a:r>
            <a:r>
              <a:rPr lang="en-US" sz="2000" dirty="0">
                <a:solidFill>
                  <a:srgbClr val="0070C0"/>
                </a:solidFill>
              </a:rPr>
              <a:t>off-package</a:t>
            </a:r>
            <a:r>
              <a:rPr lang="en-US" sz="2000" dirty="0"/>
              <a:t> vs. </a:t>
            </a:r>
            <a:r>
              <a:rPr lang="en-US" sz="2000" dirty="0">
                <a:solidFill>
                  <a:srgbClr val="0070C0"/>
                </a:solidFill>
              </a:rPr>
              <a:t>on-package</a:t>
            </a:r>
            <a:r>
              <a:rPr lang="en-US" sz="2000" dirty="0"/>
              <a:t>: traditional memory vs. HBM</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21</a:t>
            </a:fld>
            <a:endParaRPr lang="en-US" altLang="en-US"/>
          </a:p>
        </p:txBody>
      </p:sp>
      <mc:AlternateContent xmlns:mc="http://schemas.openxmlformats.org/markup-compatibility/2006" xmlns:a14="http://schemas.microsoft.com/office/drawing/2010/main">
        <mc:Choice Requires="a14">
          <p:sp>
            <p:nvSpPr>
              <p:cNvPr id="6" name="Rectangle 5"/>
              <p:cNvSpPr/>
              <p:nvPr/>
            </p:nvSpPr>
            <p:spPr>
              <a:xfrm>
                <a:off x="3254920" y="5558136"/>
                <a:ext cx="1669817" cy="461665"/>
              </a:xfrm>
              <a:prstGeom prst="rect">
                <a:avLst/>
              </a:prstGeom>
            </p:spPr>
            <p:txBody>
              <a:bodyPr wrap="none">
                <a:spAutoFit/>
              </a:bodyPr>
              <a:lstStyle/>
              <a:p>
                <a:pPr algn="ctr"/>
                <a:r>
                  <a:rPr lang="en-US" sz="1200" dirty="0">
                    <a:latin typeface="+mj-lt"/>
                  </a:rPr>
                  <a:t>Off-package Example</a:t>
                </a:r>
                <a:br>
                  <a:rPr lang="en-US" sz="1200" dirty="0">
                    <a:latin typeface="+mj-lt"/>
                  </a:rPr>
                </a:br>
                <a:r>
                  <a:rPr lang="en-US" sz="1200" dirty="0">
                    <a:solidFill>
                      <a:srgbClr val="0070C0"/>
                    </a:solidFill>
                    <a:latin typeface="+mj-lt"/>
                  </a:rPr>
                  <a:t>chip</a:t>
                </a:r>
                <a14:m>
                  <m:oMath xmlns:m="http://schemas.openxmlformats.org/officeDocument/2006/math">
                    <m:r>
                      <a:rPr lang="en-US" sz="1200">
                        <a:solidFill>
                          <a:srgbClr val="0070C0"/>
                        </a:solidFill>
                        <a:latin typeface="Cambria Math" panose="02040503050406030204" pitchFamily="18" charset="0"/>
                      </a:rPr>
                      <m:t> </m:t>
                    </m:r>
                    <m:r>
                      <a:rPr lang="en-US" sz="1200" i="1">
                        <a:solidFill>
                          <a:srgbClr val="0070C0"/>
                        </a:solidFill>
                        <a:latin typeface="Cambria Math" panose="02040503050406030204" pitchFamily="18" charset="0"/>
                      </a:rPr>
                      <m:t>⇔</m:t>
                    </m:r>
                  </m:oMath>
                </a14:m>
                <a:r>
                  <a:rPr lang="en-US" sz="1200" dirty="0">
                    <a:solidFill>
                      <a:srgbClr val="0070C0"/>
                    </a:solidFill>
                    <a:latin typeface="+mj-lt"/>
                  </a:rPr>
                  <a:t> GDDR6 memory</a:t>
                </a:r>
                <a:endParaRPr lang="en-US" sz="1200" dirty="0">
                  <a:latin typeface="+mj-lt"/>
                </a:endParaRPr>
              </a:p>
            </p:txBody>
          </p:sp>
        </mc:Choice>
        <mc:Fallback xmlns="">
          <p:sp>
            <p:nvSpPr>
              <p:cNvPr id="6" name="Rectangle 5"/>
              <p:cNvSpPr>
                <a:spLocks noRot="1" noChangeAspect="1" noMove="1" noResize="1" noEditPoints="1" noAdjustHandles="1" noChangeArrowheads="1" noChangeShapeType="1" noTextEdit="1"/>
              </p:cNvSpPr>
              <p:nvPr/>
            </p:nvSpPr>
            <p:spPr>
              <a:xfrm>
                <a:off x="3254920" y="5558136"/>
                <a:ext cx="1669817" cy="461665"/>
              </a:xfrm>
              <a:prstGeom prst="rect">
                <a:avLst/>
              </a:prstGeom>
              <a:blipFill>
                <a:blip r:embed="rId2"/>
                <a:stretch>
                  <a:fillRect t="-1316"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7397987" y="5558136"/>
                <a:ext cx="1612108" cy="461665"/>
              </a:xfrm>
              <a:prstGeom prst="rect">
                <a:avLst/>
              </a:prstGeom>
              <a:solidFill>
                <a:schemeClr val="bg1"/>
              </a:solidFill>
            </p:spPr>
            <p:txBody>
              <a:bodyPr wrap="none">
                <a:spAutoFit/>
              </a:bodyPr>
              <a:lstStyle/>
              <a:p>
                <a:pPr algn="ctr"/>
                <a:r>
                  <a:rPr lang="en-US" sz="1200" dirty="0">
                    <a:latin typeface="+mj-lt"/>
                  </a:rPr>
                  <a:t>On-package Example</a:t>
                </a:r>
                <a:br>
                  <a:rPr lang="en-US" sz="1200" dirty="0">
                    <a:latin typeface="+mj-lt"/>
                  </a:rPr>
                </a:br>
                <a:r>
                  <a:rPr lang="en-US" sz="1200" dirty="0">
                    <a:solidFill>
                      <a:srgbClr val="0070C0"/>
                    </a:solidFill>
                    <a:latin typeface="+mj-lt"/>
                  </a:rPr>
                  <a:t>chip</a:t>
                </a:r>
                <a14:m>
                  <m:oMath xmlns:m="http://schemas.openxmlformats.org/officeDocument/2006/math">
                    <m:r>
                      <a:rPr lang="en-US" sz="1200">
                        <a:solidFill>
                          <a:srgbClr val="0070C0"/>
                        </a:solidFill>
                        <a:latin typeface="Cambria Math" panose="02040503050406030204" pitchFamily="18" charset="0"/>
                      </a:rPr>
                      <m:t> </m:t>
                    </m:r>
                    <m:r>
                      <a:rPr lang="en-US" sz="1200" i="1">
                        <a:solidFill>
                          <a:srgbClr val="0070C0"/>
                        </a:solidFill>
                        <a:latin typeface="Cambria Math" panose="02040503050406030204" pitchFamily="18" charset="0"/>
                      </a:rPr>
                      <m:t>⇔</m:t>
                    </m:r>
                  </m:oMath>
                </a14:m>
                <a:r>
                  <a:rPr lang="en-US" sz="1200" dirty="0">
                    <a:solidFill>
                      <a:srgbClr val="0070C0"/>
                    </a:solidFill>
                    <a:latin typeface="+mj-lt"/>
                  </a:rPr>
                  <a:t> HBM2 memory</a:t>
                </a:r>
                <a:endParaRPr lang="en-US" sz="1200" dirty="0">
                  <a:latin typeface="+mj-lt"/>
                </a:endParaRPr>
              </a:p>
            </p:txBody>
          </p:sp>
        </mc:Choice>
        <mc:Fallback xmlns="">
          <p:sp>
            <p:nvSpPr>
              <p:cNvPr id="7" name="Rectangle 6"/>
              <p:cNvSpPr>
                <a:spLocks noRot="1" noChangeAspect="1" noMove="1" noResize="1" noEditPoints="1" noAdjustHandles="1" noChangeArrowheads="1" noChangeShapeType="1" noTextEdit="1"/>
              </p:cNvSpPr>
              <p:nvPr/>
            </p:nvSpPr>
            <p:spPr>
              <a:xfrm>
                <a:off x="7397987" y="5558136"/>
                <a:ext cx="1612108" cy="461665"/>
              </a:xfrm>
              <a:prstGeom prst="rect">
                <a:avLst/>
              </a:prstGeom>
              <a:blipFill>
                <a:blip r:embed="rId3"/>
                <a:stretch>
                  <a:fillRect t="-1316" b="-9211"/>
                </a:stretch>
              </a:blipFill>
            </p:spPr>
            <p:txBody>
              <a:bodyPr/>
              <a:lstStyle/>
              <a:p>
                <a:r>
                  <a:rPr lang="en-US">
                    <a:noFill/>
                  </a:rPr>
                  <a:t> </a:t>
                </a:r>
              </a:p>
            </p:txBody>
          </p:sp>
        </mc:Fallback>
      </mc:AlternateContent>
      <p:grpSp>
        <p:nvGrpSpPr>
          <p:cNvPr id="8" name="Group 7"/>
          <p:cNvGrpSpPr/>
          <p:nvPr/>
        </p:nvGrpSpPr>
        <p:grpSpPr>
          <a:xfrm>
            <a:off x="2209801" y="2652533"/>
            <a:ext cx="7720651" cy="2867941"/>
            <a:chOff x="711674" y="2057400"/>
            <a:chExt cx="7720651" cy="2867941"/>
          </a:xfrm>
        </p:grpSpPr>
        <p:pic>
          <p:nvPicPr>
            <p:cNvPr id="9" name="Picture 8"/>
            <p:cNvPicPr>
              <a:picLocks noChangeAspect="1"/>
            </p:cNvPicPr>
            <p:nvPr/>
          </p:nvPicPr>
          <p:blipFill>
            <a:blip r:embed="rId4"/>
            <a:stretch>
              <a:fillRect/>
            </a:stretch>
          </p:blipFill>
          <p:spPr>
            <a:xfrm>
              <a:off x="711674" y="2057400"/>
              <a:ext cx="7720651" cy="2867941"/>
            </a:xfrm>
            <a:prstGeom prst="rect">
              <a:avLst/>
            </a:prstGeom>
          </p:spPr>
        </p:pic>
        <p:sp>
          <p:nvSpPr>
            <p:cNvPr id="10" name="Rectangle 9"/>
            <p:cNvSpPr/>
            <p:nvPr/>
          </p:nvSpPr>
          <p:spPr>
            <a:xfrm>
              <a:off x="990600" y="4495800"/>
              <a:ext cx="838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953000" y="4495800"/>
              <a:ext cx="838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p:cNvSpPr/>
          <p:nvPr/>
        </p:nvSpPr>
        <p:spPr>
          <a:xfrm>
            <a:off x="9330268" y="3731684"/>
            <a:ext cx="448567" cy="19857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3409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ChangeArrowheads="1"/>
          </p:cNvSpPr>
          <p:nvPr>
            <p:ph type="title"/>
          </p:nvPr>
        </p:nvSpPr>
        <p:spPr>
          <a:solidFill>
            <a:schemeClr val="accent1">
              <a:lumMod val="50000"/>
            </a:schemeClr>
          </a:solidFill>
        </p:spPr>
        <p:txBody>
          <a:bodyPr vert="horz" lIns="91440" tIns="45720" rIns="91440" bIns="45720" rtlCol="0" anchor="ctr">
            <a:normAutofit fontScale="90000"/>
          </a:bodyPr>
          <a:lstStyle/>
          <a:p>
            <a:r>
              <a:rPr lang="en-US" sz="2000" dirty="0">
                <a:solidFill>
                  <a:prstClr val="white"/>
                </a:solidFill>
              </a:rPr>
              <a:t>[New Topic] </a:t>
            </a:r>
            <a:r>
              <a:rPr lang="en-GB" dirty="0"/>
              <a:t>Flynn’s Taxonomy of Architectures</a:t>
            </a:r>
            <a:br>
              <a:rPr lang="en-GB" dirty="0"/>
            </a:br>
            <a:r>
              <a:rPr kumimoji="0" lang="en-US" sz="2000" b="0" i="0" u="none" strike="noStrike" kern="1200" cap="none" spc="0" normalizeH="0" baseline="0" noProof="0" dirty="0">
                <a:ln>
                  <a:noFill/>
                </a:ln>
                <a:solidFill>
                  <a:prstClr val="white"/>
                </a:solidFill>
                <a:effectLst/>
                <a:uLnTx/>
                <a:uFillTx/>
                <a:latin typeface="Calibri Light" panose="020F0302020204030204"/>
                <a:ea typeface="+mj-ea"/>
                <a:cs typeface="+mj-cs"/>
              </a:rPr>
              <a:t>[Moving away from hardware; moving into </a:t>
            </a:r>
            <a:r>
              <a:rPr kumimoji="0" lang="en-US" sz="2000" b="0" i="0" u="none" strike="noStrike" kern="1200" cap="none" spc="0" normalizeH="0" baseline="0" noProof="0">
                <a:ln>
                  <a:noFill/>
                </a:ln>
                <a:solidFill>
                  <a:prstClr val="white"/>
                </a:solidFill>
                <a:effectLst/>
                <a:uLnTx/>
                <a:uFillTx/>
                <a:latin typeface="Calibri Light" panose="020F0302020204030204"/>
                <a:ea typeface="+mj-ea"/>
                <a:cs typeface="+mj-cs"/>
              </a:rPr>
              <a:t>software aspects]</a:t>
            </a:r>
            <a:endParaRPr lang="en-GB" dirty="0"/>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22</a:t>
            </a:fld>
            <a:endParaRPr lang="en-US" altLang="en-US"/>
          </a:p>
        </p:txBody>
      </p:sp>
      <p:sp>
        <p:nvSpPr>
          <p:cNvPr id="422915" name="Rectangle 3"/>
          <p:cNvSpPr>
            <a:spLocks noGrp="1" noChangeArrowheads="1"/>
          </p:cNvSpPr>
          <p:nvPr>
            <p:ph type="body" idx="4294967295"/>
          </p:nvPr>
        </p:nvSpPr>
        <p:spPr>
          <a:xfrm>
            <a:off x="0" y="1431925"/>
            <a:ext cx="4792663" cy="4527550"/>
          </a:xfrm>
          <a:noFill/>
          <a:ln/>
        </p:spPr>
        <p:txBody>
          <a:bodyPr vert="horz" lIns="0" tIns="0" rIns="0" bIns="0" rtlCol="0">
            <a:normAutofit/>
          </a:bodyPr>
          <a:lstStyle/>
          <a:p>
            <a:pPr marL="417513" indent="-312738" defTabSz="457200">
              <a:lnSpc>
                <a:spcPct val="82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p>
          <a:p>
            <a:pPr marL="417513" indent="-312738" defTabSz="457200">
              <a:lnSpc>
                <a:spcPct val="82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p>
          <a:p>
            <a:pPr marL="417513" indent="-312738" defTabSz="457200">
              <a:lnSpc>
                <a:spcPct val="62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p>
        </p:txBody>
      </p:sp>
      <p:sp>
        <p:nvSpPr>
          <p:cNvPr id="422916" name="Rectangle 4"/>
          <p:cNvSpPr>
            <a:spLocks noChangeArrowheads="1"/>
          </p:cNvSpPr>
          <p:nvPr/>
        </p:nvSpPr>
        <p:spPr bwMode="auto">
          <a:xfrm>
            <a:off x="2149476" y="1595438"/>
            <a:ext cx="7078663" cy="4527550"/>
          </a:xfrm>
          <a:prstGeom prst="rect">
            <a:avLst/>
          </a:prstGeom>
          <a:noFill/>
          <a:ln w="9525">
            <a:noFill/>
            <a:round/>
            <a:headEnd/>
            <a:tailEnd/>
          </a:ln>
          <a:effectLst/>
        </p:spPr>
        <p:txBody>
          <a:bodyPr lIns="0" tIns="0" rIns="0" bIns="0"/>
          <a:lstStyle/>
          <a:p>
            <a:pPr marL="417513" indent="-312738" defTabSz="457200">
              <a:lnSpc>
                <a:spcPct val="82000"/>
              </a:lnSpc>
              <a:spcBef>
                <a:spcPct val="20000"/>
              </a:spcBef>
              <a:buClr>
                <a:schemeClr val="tx2"/>
              </a:buClr>
              <a:buSzPct val="7000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latin typeface="Arial" pitchFamily="34" charset="0"/>
            </a:endParaRPr>
          </a:p>
          <a:p>
            <a:pPr marL="417513" indent="-312738" defTabSz="457200">
              <a:lnSpc>
                <a:spcPct val="82000"/>
              </a:lnSpc>
              <a:spcBef>
                <a:spcPct val="20000"/>
              </a:spcBef>
              <a:buClr>
                <a:schemeClr val="tx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latin typeface="Arial" pitchFamily="34" charset="0"/>
            </a:endParaRPr>
          </a:p>
          <a:p>
            <a:pPr marL="417513" indent="-312738" defTabSz="457200">
              <a:lnSpc>
                <a:spcPct val="62000"/>
              </a:lnSpc>
              <a:spcBef>
                <a:spcPct val="20000"/>
              </a:spcBef>
              <a:buClr>
                <a:schemeClr val="tx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latin typeface="Arial" pitchFamily="34" charset="0"/>
            </a:endParaRPr>
          </a:p>
        </p:txBody>
      </p:sp>
      <p:sp>
        <p:nvSpPr>
          <p:cNvPr id="422917" name="Rectangle 5"/>
          <p:cNvSpPr>
            <a:spLocks noChangeArrowheads="1"/>
          </p:cNvSpPr>
          <p:nvPr/>
        </p:nvSpPr>
        <p:spPr bwMode="auto">
          <a:xfrm>
            <a:off x="8277016" y="354013"/>
            <a:ext cx="202033" cy="316428"/>
          </a:xfrm>
          <a:prstGeom prst="rect">
            <a:avLst/>
          </a:prstGeom>
          <a:noFill/>
          <a:ln w="9525">
            <a:noFill/>
            <a:miter lim="800000"/>
            <a:headEnd/>
            <a:tailEnd/>
          </a:ln>
          <a:effectLst/>
        </p:spPr>
        <p:txBody>
          <a:bodyPr wrap="none" lIns="100008" tIns="50004" rIns="100008" bIns="50004">
            <a:spAutoFit/>
          </a:bodyPr>
          <a:lstStyle/>
          <a:p>
            <a:pPr algn="ctr" defTabSz="1000125" eaLnBrk="0" hangingPunct="0">
              <a:lnSpc>
                <a:spcPct val="70000"/>
              </a:lnSpc>
              <a:buClr>
                <a:srgbClr val="000000"/>
              </a:buClr>
              <a:buSzPct val="100000"/>
            </a:pPr>
            <a:endParaRPr lang="en-US" sz="2000">
              <a:solidFill>
                <a:schemeClr val="bg1"/>
              </a:solidFill>
              <a:latin typeface="Tahoma" pitchFamily="34" charset="0"/>
              <a:cs typeface="Lucida Sans Unicode" pitchFamily="34" charset="0"/>
            </a:endParaRPr>
          </a:p>
        </p:txBody>
      </p:sp>
      <p:sp>
        <p:nvSpPr>
          <p:cNvPr id="422918" name="Rectangle 6"/>
          <p:cNvSpPr>
            <a:spLocks noChangeArrowheads="1"/>
          </p:cNvSpPr>
          <p:nvPr/>
        </p:nvSpPr>
        <p:spPr bwMode="auto">
          <a:xfrm>
            <a:off x="2860677" y="3233738"/>
            <a:ext cx="6367462" cy="2889250"/>
          </a:xfrm>
          <a:prstGeom prst="rect">
            <a:avLst/>
          </a:prstGeom>
          <a:noFill/>
          <a:ln w="9525">
            <a:noFill/>
            <a:round/>
            <a:headEnd/>
            <a:tailEnd/>
          </a:ln>
          <a:effectLst/>
        </p:spPr>
        <p:txBody>
          <a:bodyPr lIns="0" tIns="0" rIns="0" bIns="0"/>
          <a:lstStyle/>
          <a:p>
            <a:pPr marL="417513" indent="-312738" defTabSz="457200">
              <a:lnSpc>
                <a:spcPct val="82000"/>
              </a:lnSpc>
              <a:spcBef>
                <a:spcPct val="20000"/>
              </a:spcBef>
              <a:buClr>
                <a:schemeClr val="tx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dirty="0">
              <a:cs typeface="Arial" panose="020B0604020202020204" pitchFamily="34" charset="0"/>
            </a:endParaRPr>
          </a:p>
          <a:p>
            <a:pPr marL="417513" indent="-312738" defTabSz="457200">
              <a:lnSpc>
                <a:spcPct val="82000"/>
              </a:lnSpc>
              <a:spcBef>
                <a:spcPct val="20000"/>
              </a:spcBef>
              <a:buClr>
                <a:schemeClr val="tx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100" dirty="0">
                <a:cs typeface="Arial" panose="020B0604020202020204" pitchFamily="34" charset="0"/>
              </a:rPr>
              <a:t>SISD - Single Instruction/Single Data</a:t>
            </a:r>
          </a:p>
          <a:p>
            <a:pPr marL="417513" indent="-312738" defTabSz="457200">
              <a:lnSpc>
                <a:spcPct val="82000"/>
              </a:lnSpc>
              <a:spcBef>
                <a:spcPct val="20000"/>
              </a:spcBef>
              <a:buClr>
                <a:schemeClr val="tx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dirty="0">
              <a:cs typeface="Arial" panose="020B0604020202020204" pitchFamily="34" charset="0"/>
            </a:endParaRPr>
          </a:p>
          <a:p>
            <a:pPr marL="417513" indent="-312738" defTabSz="457200">
              <a:lnSpc>
                <a:spcPct val="82000"/>
              </a:lnSpc>
              <a:spcBef>
                <a:spcPct val="20000"/>
              </a:spcBef>
              <a:buClr>
                <a:schemeClr val="tx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100" dirty="0">
                <a:cs typeface="Arial" panose="020B0604020202020204" pitchFamily="34" charset="0"/>
              </a:rPr>
              <a:t>SIMD - Single Instruction/Multiple Data</a:t>
            </a:r>
          </a:p>
          <a:p>
            <a:pPr marL="417513" indent="-312738" defTabSz="457200">
              <a:lnSpc>
                <a:spcPct val="82000"/>
              </a:lnSpc>
              <a:spcBef>
                <a:spcPct val="20000"/>
              </a:spcBef>
              <a:buClr>
                <a:schemeClr val="tx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dirty="0">
              <a:cs typeface="Arial" panose="020B0604020202020204" pitchFamily="34" charset="0"/>
            </a:endParaRPr>
          </a:p>
          <a:p>
            <a:pPr marL="417513" indent="-312738" defTabSz="457200">
              <a:lnSpc>
                <a:spcPct val="82000"/>
              </a:lnSpc>
              <a:spcBef>
                <a:spcPct val="20000"/>
              </a:spcBef>
              <a:buClr>
                <a:schemeClr val="tx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100" dirty="0">
                <a:cs typeface="Arial" panose="020B0604020202020204" pitchFamily="34" charset="0"/>
              </a:rPr>
              <a:t>MISD - Multiple Instruction/Single Data</a:t>
            </a:r>
          </a:p>
          <a:p>
            <a:pPr marL="417513" indent="-312738" defTabSz="457200">
              <a:lnSpc>
                <a:spcPct val="82000"/>
              </a:lnSpc>
              <a:spcBef>
                <a:spcPct val="20000"/>
              </a:spcBef>
              <a:buClr>
                <a:schemeClr val="tx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dirty="0">
              <a:cs typeface="Arial" panose="020B0604020202020204" pitchFamily="34" charset="0"/>
            </a:endParaRPr>
          </a:p>
          <a:p>
            <a:pPr marL="417513" indent="-312738" defTabSz="457200">
              <a:lnSpc>
                <a:spcPct val="82000"/>
              </a:lnSpc>
              <a:spcBef>
                <a:spcPct val="20000"/>
              </a:spcBef>
              <a:buClr>
                <a:schemeClr val="tx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100" dirty="0">
                <a:cs typeface="Arial" panose="020B0604020202020204" pitchFamily="34" charset="0"/>
              </a:rPr>
              <a:t>MIMD - Multiple Instruction/Multiple Data</a:t>
            </a:r>
          </a:p>
          <a:p>
            <a:pPr marL="417513" indent="-312738" defTabSz="457200">
              <a:lnSpc>
                <a:spcPct val="62000"/>
              </a:lnSpc>
              <a:spcBef>
                <a:spcPct val="20000"/>
              </a:spcBef>
              <a:buClr>
                <a:schemeClr val="tx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dirty="0">
              <a:cs typeface="Arial" panose="020B0604020202020204" pitchFamily="34" charset="0"/>
            </a:endParaRPr>
          </a:p>
        </p:txBody>
      </p:sp>
      <p:sp>
        <p:nvSpPr>
          <p:cNvPr id="8" name="Rectangle 6"/>
          <p:cNvSpPr>
            <a:spLocks noChangeArrowheads="1"/>
          </p:cNvSpPr>
          <p:nvPr/>
        </p:nvSpPr>
        <p:spPr bwMode="auto">
          <a:xfrm>
            <a:off x="621507" y="1749379"/>
            <a:ext cx="10134600" cy="1558925"/>
          </a:xfrm>
          <a:prstGeom prst="rect">
            <a:avLst/>
          </a:prstGeom>
          <a:noFill/>
          <a:ln w="9525">
            <a:noFill/>
            <a:round/>
            <a:headEnd/>
            <a:tailEnd/>
          </a:ln>
          <a:effectLst/>
        </p:spPr>
        <p:txBody>
          <a:bodyPr lIns="0" tIns="0" rIns="0" bIns="0"/>
          <a:lstStyle/>
          <a:p>
            <a:pPr marL="417513" indent="-312738" defTabSz="457200">
              <a:lnSpc>
                <a:spcPct val="82000"/>
              </a:lnSpc>
              <a:spcBef>
                <a:spcPct val="20000"/>
              </a:spcBef>
              <a:buClr>
                <a:schemeClr val="tx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100" dirty="0"/>
              <a:t>There are several ways to classify architectures</a:t>
            </a:r>
          </a:p>
          <a:p>
            <a:pPr marL="874713" lvl="1" indent="-312738" defTabSz="457200">
              <a:lnSpc>
                <a:spcPct val="82000"/>
              </a:lnSpc>
              <a:spcBef>
                <a:spcPct val="20000"/>
              </a:spcBef>
              <a:buClr>
                <a:schemeClr val="tx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dirty="0"/>
          </a:p>
          <a:p>
            <a:pPr marL="417513" indent="-312738" defTabSz="457200">
              <a:lnSpc>
                <a:spcPct val="82000"/>
              </a:lnSpc>
              <a:spcBef>
                <a:spcPct val="20000"/>
              </a:spcBef>
              <a:buClr>
                <a:schemeClr val="tx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100" dirty="0"/>
              <a:t>Below, classification based on how instructions are executed in relation to data</a:t>
            </a:r>
          </a:p>
        </p:txBody>
      </p:sp>
    </p:spTree>
    <p:extLst>
      <p:ext uri="{BB962C8B-B14F-4D97-AF65-F5344CB8AC3E}">
        <p14:creationId xmlns:p14="http://schemas.microsoft.com/office/powerpoint/2010/main" val="2609502889"/>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ChangeArrowheads="1"/>
          </p:cNvSpPr>
          <p:nvPr>
            <p:ph type="title"/>
          </p:nvPr>
        </p:nvSpPr>
        <p:spPr>
          <a:solidFill>
            <a:schemeClr val="accent1">
              <a:lumMod val="50000"/>
            </a:schemeClr>
          </a:solidFill>
        </p:spPr>
        <p:txBody>
          <a:bodyPr vert="horz" lIns="91440" tIns="45720" rIns="91440" bIns="45720" rtlCol="0" anchor="ctr">
            <a:normAutofit/>
          </a:bodyPr>
          <a:lstStyle/>
          <a:p>
            <a:r>
              <a:rPr lang="en-GB" dirty="0"/>
              <a:t>Single Instruction/Single Data (SISD) Architectures</a:t>
            </a:r>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23</a:t>
            </a:fld>
            <a:endParaRPr lang="en-US" altLang="en-US"/>
          </a:p>
        </p:txBody>
      </p:sp>
      <p:sp>
        <p:nvSpPr>
          <p:cNvPr id="424963" name="Rectangle 3"/>
          <p:cNvSpPr>
            <a:spLocks noGrp="1" noChangeArrowheads="1"/>
          </p:cNvSpPr>
          <p:nvPr>
            <p:ph type="body" idx="4294967295"/>
          </p:nvPr>
        </p:nvSpPr>
        <p:spPr>
          <a:xfrm>
            <a:off x="0" y="1431925"/>
            <a:ext cx="4792663" cy="4527550"/>
          </a:xfrm>
          <a:noFill/>
          <a:ln/>
        </p:spPr>
        <p:txBody>
          <a:bodyPr vert="horz" lIns="0" tIns="0" rIns="0" bIns="0" rtlCol="0">
            <a:normAutofit/>
          </a:bodyPr>
          <a:lstStyle/>
          <a:p>
            <a:pPr marL="417513" indent="-312738" defTabSz="457200">
              <a:lnSpc>
                <a:spcPct val="82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p>
          <a:p>
            <a:pPr marL="417513" indent="-312738" defTabSz="457200">
              <a:lnSpc>
                <a:spcPct val="82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p>
          <a:p>
            <a:pPr marL="417513" indent="-312738" defTabSz="457200">
              <a:lnSpc>
                <a:spcPct val="62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p>
        </p:txBody>
      </p:sp>
      <p:sp>
        <p:nvSpPr>
          <p:cNvPr id="424964" name="Rectangle 4"/>
          <p:cNvSpPr>
            <a:spLocks noChangeArrowheads="1"/>
          </p:cNvSpPr>
          <p:nvPr/>
        </p:nvSpPr>
        <p:spPr bwMode="auto">
          <a:xfrm>
            <a:off x="2116138" y="1633538"/>
            <a:ext cx="7078662" cy="4527550"/>
          </a:xfrm>
          <a:prstGeom prst="rect">
            <a:avLst/>
          </a:prstGeom>
          <a:noFill/>
          <a:ln w="9525">
            <a:noFill/>
            <a:round/>
            <a:headEnd/>
            <a:tailEnd/>
          </a:ln>
          <a:effectLst/>
        </p:spPr>
        <p:txBody>
          <a:bodyPr lIns="0" tIns="0" rIns="0" bIns="0"/>
          <a:lstStyle/>
          <a:p>
            <a:pPr marL="417513" indent="-312738" defTabSz="457200">
              <a:lnSpc>
                <a:spcPct val="82000"/>
              </a:lnSpc>
              <a:spcBef>
                <a:spcPct val="20000"/>
              </a:spcBef>
              <a:buClr>
                <a:schemeClr val="tx2"/>
              </a:buClr>
              <a:buSzPct val="7000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latin typeface="Arial" pitchFamily="34" charset="0"/>
            </a:endParaRPr>
          </a:p>
          <a:p>
            <a:pPr marL="417513" indent="-312738" defTabSz="457200">
              <a:lnSpc>
                <a:spcPct val="82000"/>
              </a:lnSpc>
              <a:spcBef>
                <a:spcPct val="20000"/>
              </a:spcBef>
              <a:buClr>
                <a:schemeClr val="tx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latin typeface="Arial" pitchFamily="34" charset="0"/>
            </a:endParaRPr>
          </a:p>
          <a:p>
            <a:pPr marL="417513" indent="-312738" defTabSz="457200">
              <a:lnSpc>
                <a:spcPct val="62000"/>
              </a:lnSpc>
              <a:spcBef>
                <a:spcPct val="20000"/>
              </a:spcBef>
              <a:buClr>
                <a:schemeClr val="tx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latin typeface="Arial" pitchFamily="34" charset="0"/>
            </a:endParaRPr>
          </a:p>
        </p:txBody>
      </p:sp>
      <p:sp>
        <p:nvSpPr>
          <p:cNvPr id="424965" name="Rectangle 5"/>
          <p:cNvSpPr>
            <a:spLocks noChangeArrowheads="1"/>
          </p:cNvSpPr>
          <p:nvPr/>
        </p:nvSpPr>
        <p:spPr bwMode="auto">
          <a:xfrm>
            <a:off x="8277016" y="354013"/>
            <a:ext cx="202033" cy="316428"/>
          </a:xfrm>
          <a:prstGeom prst="rect">
            <a:avLst/>
          </a:prstGeom>
          <a:noFill/>
          <a:ln w="9525">
            <a:noFill/>
            <a:miter lim="800000"/>
            <a:headEnd/>
            <a:tailEnd/>
          </a:ln>
          <a:effectLst/>
        </p:spPr>
        <p:txBody>
          <a:bodyPr wrap="none" lIns="100008" tIns="50004" rIns="100008" bIns="50004">
            <a:spAutoFit/>
          </a:bodyPr>
          <a:lstStyle/>
          <a:p>
            <a:pPr algn="ctr" defTabSz="1000125" eaLnBrk="0" hangingPunct="0">
              <a:lnSpc>
                <a:spcPct val="70000"/>
              </a:lnSpc>
              <a:buClr>
                <a:srgbClr val="000000"/>
              </a:buClr>
              <a:buSzPct val="100000"/>
            </a:pPr>
            <a:endParaRPr lang="en-US" sz="2000">
              <a:solidFill>
                <a:schemeClr val="bg1"/>
              </a:solidFill>
              <a:latin typeface="Tahoma" pitchFamily="34" charset="0"/>
              <a:cs typeface="Lucida Sans Unicode" pitchFamily="34" charset="0"/>
            </a:endParaRPr>
          </a:p>
        </p:txBody>
      </p:sp>
      <p:sp>
        <p:nvSpPr>
          <p:cNvPr id="424967" name="Rectangle 7"/>
          <p:cNvSpPr>
            <a:spLocks noChangeArrowheads="1"/>
          </p:cNvSpPr>
          <p:nvPr/>
        </p:nvSpPr>
        <p:spPr bwMode="auto">
          <a:xfrm>
            <a:off x="3114547" y="5656264"/>
            <a:ext cx="5910520" cy="408761"/>
          </a:xfrm>
          <a:prstGeom prst="rect">
            <a:avLst/>
          </a:prstGeom>
          <a:noFill/>
          <a:ln w="9525">
            <a:noFill/>
            <a:miter lim="800000"/>
            <a:headEnd/>
            <a:tailEnd/>
          </a:ln>
          <a:effectLst/>
        </p:spPr>
        <p:txBody>
          <a:bodyPr wrap="none" lIns="100008" tIns="50004" rIns="100008" bIns="50004">
            <a:spAutoFit/>
          </a:bodyPr>
          <a:lstStyle/>
          <a:p>
            <a:pPr algn="ctr" defTabSz="1000125" eaLnBrk="0" hangingPunct="0"/>
            <a:r>
              <a:rPr lang="en-US" sz="2000">
                <a:latin typeface="Tahoma" pitchFamily="34" charset="0"/>
                <a:cs typeface="Lucida Sans Unicode" pitchFamily="34" charset="0"/>
              </a:rPr>
              <a:t>Your desktop, before the spread of dual core CPUs</a:t>
            </a:r>
          </a:p>
        </p:txBody>
      </p:sp>
      <mc:AlternateContent xmlns:mc="http://schemas.openxmlformats.org/markup-compatibility/2006" xmlns:a14="http://schemas.microsoft.com/office/drawing/2010/main">
        <mc:Choice Requires="a14">
          <p:sp>
            <p:nvSpPr>
              <p:cNvPr id="424968" name="Rectangle 8"/>
              <p:cNvSpPr>
                <a:spLocks noChangeArrowheads="1"/>
              </p:cNvSpPr>
              <p:nvPr/>
            </p:nvSpPr>
            <p:spPr bwMode="auto">
              <a:xfrm>
                <a:off x="40810" y="6568007"/>
                <a:ext cx="1862680" cy="239484"/>
              </a:xfrm>
              <a:prstGeom prst="rect">
                <a:avLst/>
              </a:prstGeom>
              <a:noFill/>
              <a:ln w="9525">
                <a:noFill/>
                <a:miter lim="800000"/>
                <a:headEnd/>
                <a:tailEnd/>
              </a:ln>
              <a:effectLst/>
            </p:spPr>
            <p:txBody>
              <a:bodyPr wrap="none" lIns="100008" tIns="50004" rIns="100008" bIns="50004">
                <a:spAutoFit/>
              </a:bodyPr>
              <a:lstStyle/>
              <a:p>
                <a:pPr algn="ctr" defTabSz="1000125" eaLnBrk="0" hangingPunct="0"/>
                <a:r>
                  <a:rPr lang="en-US" sz="900" dirty="0">
                    <a:latin typeface="Tahoma" pitchFamily="34" charset="0"/>
                    <a:cs typeface="Lucida Sans Unicode" pitchFamily="34" charset="0"/>
                  </a:rPr>
                  <a:t>[Wikipedia, Flynn’s Taxonomy]</a:t>
                </a:r>
                <a14:m>
                  <m:oMath xmlns:m="http://schemas.openxmlformats.org/officeDocument/2006/math">
                    <m:r>
                      <a:rPr lang="en-US" sz="900" b="0" i="1" smtClean="0">
                        <a:latin typeface="Cambria Math" panose="02040503050406030204" pitchFamily="18" charset="0"/>
                        <a:cs typeface="Lucida Sans Unicode" pitchFamily="34" charset="0"/>
                      </a:rPr>
                      <m:t>→</m:t>
                    </m:r>
                  </m:oMath>
                </a14:m>
                <a:endParaRPr lang="en-US" sz="2000" dirty="0">
                  <a:latin typeface="Tahoma" pitchFamily="34" charset="0"/>
                  <a:cs typeface="Lucida Sans Unicode" pitchFamily="34" charset="0"/>
                </a:endParaRPr>
              </a:p>
            </p:txBody>
          </p:sp>
        </mc:Choice>
        <mc:Fallback xmlns="">
          <p:sp>
            <p:nvSpPr>
              <p:cNvPr id="424968" name="Rectangle 8"/>
              <p:cNvSpPr>
                <a:spLocks noRot="1" noChangeAspect="1" noMove="1" noResize="1" noEditPoints="1" noAdjustHandles="1" noChangeArrowheads="1" noChangeShapeType="1" noTextEdit="1"/>
              </p:cNvSpPr>
              <p:nvPr/>
            </p:nvSpPr>
            <p:spPr bwMode="auto">
              <a:xfrm>
                <a:off x="40810" y="6568007"/>
                <a:ext cx="1862680" cy="239484"/>
              </a:xfrm>
              <a:prstGeom prst="rect">
                <a:avLst/>
              </a:prstGeom>
              <a:blipFill>
                <a:blip r:embed="rId3"/>
                <a:stretch>
                  <a:fillRect b="-7500"/>
                </a:stretch>
              </a:blipFill>
              <a:ln w="9525">
                <a:noFill/>
                <a:miter lim="800000"/>
                <a:headEnd/>
                <a:tailEnd/>
              </a:ln>
              <a:effectLst/>
            </p:spPr>
            <p:txBody>
              <a:bodyPr/>
              <a:lstStyle/>
              <a:p>
                <a:r>
                  <a:rPr lang="en-US">
                    <a:noFill/>
                  </a:rPr>
                  <a:t> </a:t>
                </a:r>
              </a:p>
            </p:txBody>
          </p:sp>
        </mc:Fallback>
      </mc:AlternateContent>
      <p:sp>
        <p:nvSpPr>
          <p:cNvPr id="424969" name="Rectangle 9"/>
          <p:cNvSpPr>
            <a:spLocks noChangeArrowheads="1"/>
          </p:cNvSpPr>
          <p:nvPr/>
        </p:nvSpPr>
        <p:spPr bwMode="auto">
          <a:xfrm>
            <a:off x="7162800" y="4114801"/>
            <a:ext cx="2355850" cy="366713"/>
          </a:xfrm>
          <a:prstGeom prst="rect">
            <a:avLst/>
          </a:prstGeom>
          <a:noFill/>
          <a:ln w="9525">
            <a:noFill/>
            <a:miter lim="800000"/>
            <a:headEnd/>
            <a:tailEnd/>
          </a:ln>
          <a:effectLst/>
        </p:spPr>
        <p:txBody>
          <a:bodyPr wrap="none">
            <a:spAutoFit/>
          </a:bodyPr>
          <a:lstStyle/>
          <a:p>
            <a:pPr>
              <a:spcBef>
                <a:spcPct val="30000"/>
              </a:spcBef>
            </a:pPr>
            <a:r>
              <a:rPr lang="en-US" dirty="0">
                <a:latin typeface="Arial" pitchFamily="34" charset="0"/>
              </a:rPr>
              <a:t>PU – Processing Unit</a:t>
            </a:r>
          </a:p>
        </p:txBody>
      </p:sp>
      <p:pic>
        <p:nvPicPr>
          <p:cNvPr id="1026" name="Picture 2" descr="SISD.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4806" y="150018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518229"/>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ChangeArrowheads="1"/>
          </p:cNvSpPr>
          <p:nvPr>
            <p:ph type="title"/>
          </p:nvPr>
        </p:nvSpPr>
        <p:spPr>
          <a:solidFill>
            <a:schemeClr val="accent1">
              <a:lumMod val="50000"/>
            </a:schemeClr>
          </a:solidFill>
        </p:spPr>
        <p:txBody>
          <a:bodyPr vert="horz" lIns="91440" tIns="45720" rIns="91440" bIns="45720" rtlCol="0" anchor="ctr">
            <a:normAutofit/>
          </a:bodyPr>
          <a:lstStyle/>
          <a:p>
            <a:r>
              <a:rPr lang="en-US" dirty="0"/>
              <a:t>Increasing Throughput of SISD</a:t>
            </a:r>
          </a:p>
        </p:txBody>
      </p:sp>
      <p:pic>
        <p:nvPicPr>
          <p:cNvPr id="427011" name="Picture 3" descr="parallelism"/>
          <p:cNvPicPr>
            <a:picLocks noChangeAspect="1" noChangeArrowheads="1"/>
          </p:cNvPicPr>
          <p:nvPr/>
        </p:nvPicPr>
        <p:blipFill rotWithShape="1">
          <a:blip r:embed="rId3" cstate="print"/>
          <a:srcRect l="6250" r="61250" b="61207"/>
          <a:stretch/>
        </p:blipFill>
        <p:spPr bwMode="auto">
          <a:xfrm rot="10800000">
            <a:off x="2895600" y="4114800"/>
            <a:ext cx="1981200" cy="1447800"/>
          </a:xfrm>
          <a:prstGeom prst="rect">
            <a:avLst/>
          </a:prstGeom>
          <a:noFill/>
        </p:spPr>
      </p:pic>
      <p:pic>
        <p:nvPicPr>
          <p:cNvPr id="427012" name="Picture 4" descr="parallelism"/>
          <p:cNvPicPr>
            <a:picLocks noGrp="1" noChangeAspect="1" noChangeArrowheads="1"/>
          </p:cNvPicPr>
          <p:nvPr>
            <p:ph type="body" idx="1"/>
          </p:nvPr>
        </p:nvPicPr>
        <p:blipFill rotWithShape="1">
          <a:blip r:embed="rId3" cstate="print"/>
          <a:srcRect l="60511" t="52573" r="14053" b="9428"/>
          <a:stretch/>
        </p:blipFill>
        <p:spPr>
          <a:xfrm>
            <a:off x="7239000" y="4083424"/>
            <a:ext cx="1833282" cy="1676400"/>
          </a:xfrm>
          <a:noFill/>
          <a:ln/>
        </p:spPr>
      </p:pic>
      <p:pic>
        <p:nvPicPr>
          <p:cNvPr id="427013" name="Picture 5" descr="instructions"/>
          <p:cNvPicPr>
            <a:picLocks noChangeAspect="1" noChangeArrowheads="1"/>
          </p:cNvPicPr>
          <p:nvPr/>
        </p:nvPicPr>
        <p:blipFill>
          <a:blip r:embed="rId4" cstate="print"/>
          <a:srcRect/>
          <a:stretch>
            <a:fillRect/>
          </a:stretch>
        </p:blipFill>
        <p:spPr bwMode="auto">
          <a:xfrm>
            <a:off x="7772400" y="2143126"/>
            <a:ext cx="1524000" cy="600075"/>
          </a:xfrm>
          <a:prstGeom prst="rect">
            <a:avLst/>
          </a:prstGeom>
          <a:noFill/>
        </p:spPr>
      </p:pic>
      <p:sp>
        <p:nvSpPr>
          <p:cNvPr id="427014" name="Rectangle 6"/>
          <p:cNvSpPr>
            <a:spLocks noChangeArrowheads="1"/>
          </p:cNvSpPr>
          <p:nvPr/>
        </p:nvSpPr>
        <p:spPr bwMode="auto">
          <a:xfrm>
            <a:off x="6100764" y="2316163"/>
            <a:ext cx="1671637" cy="284162"/>
          </a:xfrm>
          <a:prstGeom prst="rect">
            <a:avLst/>
          </a:prstGeom>
          <a:noFill/>
          <a:ln w="9525">
            <a:noFill/>
            <a:miter lim="800000"/>
            <a:headEnd/>
            <a:tailEnd/>
          </a:ln>
          <a:effectLst/>
        </p:spPr>
        <p:txBody>
          <a:bodyPr wrap="none">
            <a:spAutoFit/>
          </a:bodyPr>
          <a:lstStyle/>
          <a:p>
            <a:pPr algn="ctr" eaLnBrk="0" hangingPunct="0">
              <a:lnSpc>
                <a:spcPct val="70000"/>
              </a:lnSpc>
              <a:buClr>
                <a:srgbClr val="000000"/>
              </a:buClr>
              <a:buSzPct val="100000"/>
              <a:buFont typeface="Times New Roman" pitchFamily="18" charset="0"/>
              <a:buNone/>
            </a:pPr>
            <a:r>
              <a:rPr lang="en-US" b="1">
                <a:latin typeface="Tahoma" pitchFamily="34" charset="0"/>
                <a:cs typeface="Lucida Sans Unicode" pitchFamily="34" charset="0"/>
              </a:rPr>
              <a:t>Instructions:</a:t>
            </a:r>
          </a:p>
        </p:txBody>
      </p:sp>
      <p:sp>
        <p:nvSpPr>
          <p:cNvPr id="2" name="Rectangle 1"/>
          <p:cNvSpPr/>
          <p:nvPr/>
        </p:nvSpPr>
        <p:spPr>
          <a:xfrm>
            <a:off x="7321224" y="5736193"/>
            <a:ext cx="1511952" cy="369332"/>
          </a:xfrm>
          <a:prstGeom prst="rect">
            <a:avLst/>
          </a:prstGeom>
        </p:spPr>
        <p:txBody>
          <a:bodyPr wrap="none">
            <a:spAutoFit/>
          </a:bodyPr>
          <a:lstStyle/>
          <a:p>
            <a:r>
              <a:rPr lang="en-US"/>
              <a:t>Multiple Issue</a:t>
            </a:r>
            <a:endParaRPr lang="en-US" dirty="0"/>
          </a:p>
        </p:txBody>
      </p:sp>
      <p:sp>
        <p:nvSpPr>
          <p:cNvPr id="9" name="Rectangle 8"/>
          <p:cNvSpPr/>
          <p:nvPr/>
        </p:nvSpPr>
        <p:spPr>
          <a:xfrm>
            <a:off x="3206424" y="5551527"/>
            <a:ext cx="1133644" cy="369332"/>
          </a:xfrm>
          <a:prstGeom prst="rect">
            <a:avLst/>
          </a:prstGeom>
        </p:spPr>
        <p:txBody>
          <a:bodyPr wrap="none">
            <a:spAutoFit/>
          </a:bodyPr>
          <a:lstStyle/>
          <a:p>
            <a:r>
              <a:rPr lang="en-US"/>
              <a:t>Pipelining</a:t>
            </a:r>
            <a:endParaRPr lang="en-US" dirty="0"/>
          </a:p>
        </p:txBody>
      </p:sp>
      <p:grpSp>
        <p:nvGrpSpPr>
          <p:cNvPr id="6" name="Group 5"/>
          <p:cNvGrpSpPr/>
          <p:nvPr/>
        </p:nvGrpSpPr>
        <p:grpSpPr>
          <a:xfrm>
            <a:off x="2525982" y="4393759"/>
            <a:ext cx="369332" cy="1055727"/>
            <a:chOff x="3364468" y="4495800"/>
            <a:chExt cx="369332" cy="1055727"/>
          </a:xfrm>
        </p:grpSpPr>
        <p:cxnSp>
          <p:nvCxnSpPr>
            <p:cNvPr id="5" name="Straight Arrow Connector 4"/>
            <p:cNvCxnSpPr/>
            <p:nvPr/>
          </p:nvCxnSpPr>
          <p:spPr>
            <a:xfrm>
              <a:off x="3733800" y="4495800"/>
              <a:ext cx="0" cy="10557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 name="Rectangle 11"/>
            <p:cNvSpPr/>
            <p:nvPr/>
          </p:nvSpPr>
          <p:spPr>
            <a:xfrm rot="16200000">
              <a:off x="3217216" y="4838997"/>
              <a:ext cx="663836" cy="369332"/>
            </a:xfrm>
            <a:prstGeom prst="rect">
              <a:avLst/>
            </a:prstGeom>
          </p:spPr>
          <p:txBody>
            <a:bodyPr wrap="none">
              <a:spAutoFit/>
            </a:bodyPr>
            <a:lstStyle/>
            <a:p>
              <a:r>
                <a:rPr lang="en-US" dirty="0"/>
                <a:t>Time</a:t>
              </a:r>
            </a:p>
          </p:txBody>
        </p:sp>
      </p:grpSp>
      <p:grpSp>
        <p:nvGrpSpPr>
          <p:cNvPr id="14" name="Group 13"/>
          <p:cNvGrpSpPr/>
          <p:nvPr/>
        </p:nvGrpSpPr>
        <p:grpSpPr>
          <a:xfrm>
            <a:off x="6751915" y="4393761"/>
            <a:ext cx="369332" cy="1055727"/>
            <a:chOff x="3364468" y="4495800"/>
            <a:chExt cx="369332" cy="1055727"/>
          </a:xfrm>
        </p:grpSpPr>
        <p:cxnSp>
          <p:nvCxnSpPr>
            <p:cNvPr id="15" name="Straight Arrow Connector 14"/>
            <p:cNvCxnSpPr/>
            <p:nvPr/>
          </p:nvCxnSpPr>
          <p:spPr>
            <a:xfrm>
              <a:off x="3733800" y="4495800"/>
              <a:ext cx="0" cy="10557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 name="Rectangle 15"/>
            <p:cNvSpPr/>
            <p:nvPr/>
          </p:nvSpPr>
          <p:spPr>
            <a:xfrm rot="16200000">
              <a:off x="3217216" y="4838997"/>
              <a:ext cx="663836" cy="369332"/>
            </a:xfrm>
            <a:prstGeom prst="rect">
              <a:avLst/>
            </a:prstGeom>
          </p:spPr>
          <p:txBody>
            <a:bodyPr wrap="none">
              <a:spAutoFit/>
            </a:bodyPr>
            <a:lstStyle/>
            <a:p>
              <a:r>
                <a:rPr lang="en-US" dirty="0"/>
                <a:t>Time</a:t>
              </a:r>
            </a:p>
          </p:txBody>
        </p:sp>
      </p:grpSp>
      <p:sp>
        <p:nvSpPr>
          <p:cNvPr id="3" name="Slide Number Placeholder 2"/>
          <p:cNvSpPr>
            <a:spLocks noGrp="1"/>
          </p:cNvSpPr>
          <p:nvPr>
            <p:ph type="sldNum" sz="quarter" idx="12"/>
          </p:nvPr>
        </p:nvSpPr>
        <p:spPr/>
        <p:txBody>
          <a:bodyPr/>
          <a:lstStyle/>
          <a:p>
            <a:fld id="{04A7C484-7E24-447E-8CB0-5149A4D34DEF}" type="slidenum">
              <a:rPr lang="en-US" altLang="en-US" smtClean="0"/>
              <a:pPr/>
              <a:t>24</a:t>
            </a:fld>
            <a:endParaRPr lang="en-US" altLang="en-US"/>
          </a:p>
        </p:txBody>
      </p:sp>
      <mc:AlternateContent xmlns:mc="http://schemas.openxmlformats.org/markup-compatibility/2006" xmlns:a14="http://schemas.microsoft.com/office/drawing/2010/main">
        <mc:Choice Requires="a14">
          <p:sp>
            <p:nvSpPr>
              <p:cNvPr id="17" name="Rectangle 8">
                <a:extLst>
                  <a:ext uri="{FF2B5EF4-FFF2-40B4-BE49-F238E27FC236}">
                    <a16:creationId xmlns:a16="http://schemas.microsoft.com/office/drawing/2014/main" id="{6BE2F26B-BED1-455D-83CC-306606F298F2}"/>
                  </a:ext>
                </a:extLst>
              </p:cNvPr>
              <p:cNvSpPr>
                <a:spLocks noChangeArrowheads="1"/>
              </p:cNvSpPr>
              <p:nvPr/>
            </p:nvSpPr>
            <p:spPr bwMode="auto">
              <a:xfrm>
                <a:off x="40810" y="6568007"/>
                <a:ext cx="1862680" cy="239484"/>
              </a:xfrm>
              <a:prstGeom prst="rect">
                <a:avLst/>
              </a:prstGeom>
              <a:noFill/>
              <a:ln w="9525">
                <a:noFill/>
                <a:miter lim="800000"/>
                <a:headEnd/>
                <a:tailEnd/>
              </a:ln>
              <a:effectLst/>
            </p:spPr>
            <p:txBody>
              <a:bodyPr wrap="none" lIns="100008" tIns="50004" rIns="100008" bIns="50004">
                <a:spAutoFit/>
              </a:bodyPr>
              <a:lstStyle/>
              <a:p>
                <a:pPr algn="ctr" defTabSz="1000125" eaLnBrk="0" hangingPunct="0"/>
                <a:r>
                  <a:rPr lang="en-US" sz="900" dirty="0">
                    <a:latin typeface="Tahoma" pitchFamily="34" charset="0"/>
                    <a:cs typeface="Lucida Sans Unicode" pitchFamily="34" charset="0"/>
                  </a:rPr>
                  <a:t>[Wikipedia, Flynn’s Taxonomy]</a:t>
                </a:r>
                <a14:m>
                  <m:oMath xmlns:m="http://schemas.openxmlformats.org/officeDocument/2006/math">
                    <m:r>
                      <a:rPr lang="en-US" sz="900" b="0" i="1" smtClean="0">
                        <a:latin typeface="Cambria Math" panose="02040503050406030204" pitchFamily="18" charset="0"/>
                        <a:cs typeface="Lucida Sans Unicode" pitchFamily="34" charset="0"/>
                      </a:rPr>
                      <m:t>→</m:t>
                    </m:r>
                  </m:oMath>
                </a14:m>
                <a:endParaRPr lang="en-US" sz="2000" dirty="0">
                  <a:latin typeface="Tahoma" pitchFamily="34" charset="0"/>
                  <a:cs typeface="Lucida Sans Unicode" pitchFamily="34" charset="0"/>
                </a:endParaRPr>
              </a:p>
            </p:txBody>
          </p:sp>
        </mc:Choice>
        <mc:Fallback xmlns="">
          <p:sp>
            <p:nvSpPr>
              <p:cNvPr id="17" name="Rectangle 8">
                <a:extLst>
                  <a:ext uri="{FF2B5EF4-FFF2-40B4-BE49-F238E27FC236}">
                    <a16:creationId xmlns:a16="http://schemas.microsoft.com/office/drawing/2014/main" id="{6BE2F26B-BED1-455D-83CC-306606F298F2}"/>
                  </a:ext>
                </a:extLst>
              </p:cNvPr>
              <p:cNvSpPr>
                <a:spLocks noRot="1" noChangeAspect="1" noMove="1" noResize="1" noEditPoints="1" noAdjustHandles="1" noChangeArrowheads="1" noChangeShapeType="1" noTextEdit="1"/>
              </p:cNvSpPr>
              <p:nvPr/>
            </p:nvSpPr>
            <p:spPr bwMode="auto">
              <a:xfrm>
                <a:off x="40810" y="6568007"/>
                <a:ext cx="1862680" cy="239484"/>
              </a:xfrm>
              <a:prstGeom prst="rect">
                <a:avLst/>
              </a:prstGeom>
              <a:blipFill>
                <a:blip r:embed="rId5"/>
                <a:stretch>
                  <a:fillRect b="-7500"/>
                </a:stretch>
              </a:blipFill>
              <a:ln w="9525">
                <a:noFill/>
                <a:miter lim="800000"/>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3303254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ChangeArrowheads="1"/>
          </p:cNvSpPr>
          <p:nvPr>
            <p:ph type="title"/>
          </p:nvPr>
        </p:nvSpPr>
        <p:spPr>
          <a:solidFill>
            <a:schemeClr val="accent1">
              <a:lumMod val="50000"/>
            </a:schemeClr>
          </a:solidFill>
        </p:spPr>
        <p:txBody>
          <a:bodyPr vert="horz" lIns="91440" tIns="45720" rIns="91440" bIns="45720" rtlCol="0" anchor="ctr">
            <a:normAutofit/>
          </a:bodyPr>
          <a:lstStyle/>
          <a:p>
            <a:r>
              <a:rPr lang="en-GB" dirty="0"/>
              <a:t>Single Instruction/Multiple Data (SIMD) Architectures</a:t>
            </a:r>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25</a:t>
            </a:fld>
            <a:endParaRPr lang="en-US" altLang="en-US"/>
          </a:p>
        </p:txBody>
      </p:sp>
      <p:sp>
        <p:nvSpPr>
          <p:cNvPr id="431107" name="Rectangle 3"/>
          <p:cNvSpPr>
            <a:spLocks noGrp="1" noChangeArrowheads="1"/>
          </p:cNvSpPr>
          <p:nvPr>
            <p:ph type="body" idx="4294967295"/>
          </p:nvPr>
        </p:nvSpPr>
        <p:spPr>
          <a:xfrm>
            <a:off x="0" y="1431925"/>
            <a:ext cx="4792663" cy="4527550"/>
          </a:xfrm>
          <a:noFill/>
          <a:ln/>
        </p:spPr>
        <p:txBody>
          <a:bodyPr vert="horz" lIns="0" tIns="0" rIns="0" bIns="0" rtlCol="0">
            <a:normAutofit/>
          </a:bodyPr>
          <a:lstStyle/>
          <a:p>
            <a:pPr marL="417513" indent="-312738" defTabSz="457200">
              <a:lnSpc>
                <a:spcPct val="82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p>
          <a:p>
            <a:pPr marL="417513" indent="-312738" defTabSz="457200">
              <a:lnSpc>
                <a:spcPct val="82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p>
          <a:p>
            <a:pPr marL="417513" indent="-312738" defTabSz="457200">
              <a:lnSpc>
                <a:spcPct val="62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p>
        </p:txBody>
      </p:sp>
      <p:sp>
        <p:nvSpPr>
          <p:cNvPr id="431108" name="Rectangle 4"/>
          <p:cNvSpPr>
            <a:spLocks noChangeArrowheads="1"/>
          </p:cNvSpPr>
          <p:nvPr/>
        </p:nvSpPr>
        <p:spPr bwMode="auto">
          <a:xfrm>
            <a:off x="2116138" y="1633538"/>
            <a:ext cx="7078662" cy="4527550"/>
          </a:xfrm>
          <a:prstGeom prst="rect">
            <a:avLst/>
          </a:prstGeom>
          <a:noFill/>
          <a:ln w="9525">
            <a:noFill/>
            <a:round/>
            <a:headEnd/>
            <a:tailEnd/>
          </a:ln>
          <a:effectLst/>
        </p:spPr>
        <p:txBody>
          <a:bodyPr lIns="0" tIns="0" rIns="0" bIns="0"/>
          <a:lstStyle/>
          <a:p>
            <a:pPr marL="417513" indent="-312738" defTabSz="457200">
              <a:lnSpc>
                <a:spcPct val="82000"/>
              </a:lnSpc>
              <a:spcBef>
                <a:spcPct val="20000"/>
              </a:spcBef>
              <a:buClr>
                <a:schemeClr val="tx2"/>
              </a:buClr>
              <a:buSzPct val="7000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latin typeface="Arial" pitchFamily="34" charset="0"/>
            </a:endParaRPr>
          </a:p>
          <a:p>
            <a:pPr marL="417513" indent="-312738" defTabSz="457200">
              <a:lnSpc>
                <a:spcPct val="82000"/>
              </a:lnSpc>
              <a:spcBef>
                <a:spcPct val="20000"/>
              </a:spcBef>
              <a:buClr>
                <a:schemeClr val="tx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latin typeface="Arial" pitchFamily="34" charset="0"/>
            </a:endParaRPr>
          </a:p>
          <a:p>
            <a:pPr marL="417513" indent="-312738" defTabSz="457200">
              <a:lnSpc>
                <a:spcPct val="62000"/>
              </a:lnSpc>
              <a:spcBef>
                <a:spcPct val="20000"/>
              </a:spcBef>
              <a:buClr>
                <a:schemeClr val="tx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latin typeface="Arial" pitchFamily="34" charset="0"/>
            </a:endParaRPr>
          </a:p>
        </p:txBody>
      </p:sp>
      <p:sp>
        <p:nvSpPr>
          <p:cNvPr id="431109" name="Rectangle 5"/>
          <p:cNvSpPr>
            <a:spLocks noChangeArrowheads="1"/>
          </p:cNvSpPr>
          <p:nvPr/>
        </p:nvSpPr>
        <p:spPr bwMode="auto">
          <a:xfrm>
            <a:off x="8277016" y="354013"/>
            <a:ext cx="202033" cy="316428"/>
          </a:xfrm>
          <a:prstGeom prst="rect">
            <a:avLst/>
          </a:prstGeom>
          <a:noFill/>
          <a:ln w="9525">
            <a:noFill/>
            <a:miter lim="800000"/>
            <a:headEnd/>
            <a:tailEnd/>
          </a:ln>
          <a:effectLst/>
        </p:spPr>
        <p:txBody>
          <a:bodyPr wrap="none" lIns="100008" tIns="50004" rIns="100008" bIns="50004">
            <a:spAutoFit/>
          </a:bodyPr>
          <a:lstStyle/>
          <a:p>
            <a:pPr algn="ctr" defTabSz="1000125" eaLnBrk="0" hangingPunct="0">
              <a:lnSpc>
                <a:spcPct val="70000"/>
              </a:lnSpc>
              <a:buClr>
                <a:srgbClr val="000000"/>
              </a:buClr>
              <a:buSzPct val="100000"/>
            </a:pPr>
            <a:endParaRPr lang="en-US" sz="2000">
              <a:solidFill>
                <a:schemeClr val="bg1"/>
              </a:solidFill>
              <a:latin typeface="Tahoma" pitchFamily="34" charset="0"/>
              <a:cs typeface="Lucida Sans Unicode" pitchFamily="34" charset="0"/>
            </a:endParaRPr>
          </a:p>
        </p:txBody>
      </p:sp>
      <p:pic>
        <p:nvPicPr>
          <p:cNvPr id="431110" name="Picture 6"/>
          <p:cNvPicPr>
            <a:picLocks noChangeAspect="1" noChangeArrowheads="1"/>
          </p:cNvPicPr>
          <p:nvPr/>
        </p:nvPicPr>
        <p:blipFill>
          <a:blip r:embed="rId3" cstate="print"/>
          <a:srcRect/>
          <a:stretch>
            <a:fillRect/>
          </a:stretch>
        </p:blipFill>
        <p:spPr bwMode="auto">
          <a:xfrm>
            <a:off x="4148138" y="1550989"/>
            <a:ext cx="4064000" cy="3919537"/>
          </a:xfrm>
          <a:prstGeom prst="rect">
            <a:avLst/>
          </a:prstGeom>
          <a:noFill/>
          <a:ln w="9525">
            <a:noFill/>
            <a:miter lim="800000"/>
            <a:headEnd/>
            <a:tailEnd/>
          </a:ln>
          <a:effectLst/>
        </p:spPr>
      </p:pic>
      <p:sp>
        <p:nvSpPr>
          <p:cNvPr id="431111" name="Rectangle 7"/>
          <p:cNvSpPr>
            <a:spLocks noChangeArrowheads="1"/>
          </p:cNvSpPr>
          <p:nvPr/>
        </p:nvSpPr>
        <p:spPr bwMode="auto">
          <a:xfrm>
            <a:off x="1752600" y="5651278"/>
            <a:ext cx="8610600" cy="408761"/>
          </a:xfrm>
          <a:prstGeom prst="rect">
            <a:avLst/>
          </a:prstGeom>
          <a:noFill/>
          <a:ln w="9525">
            <a:noFill/>
            <a:miter lim="800000"/>
            <a:headEnd/>
            <a:tailEnd/>
          </a:ln>
          <a:effectLst/>
        </p:spPr>
        <p:txBody>
          <a:bodyPr wrap="square" lIns="100008" tIns="50004" rIns="100008" bIns="50004">
            <a:spAutoFit/>
          </a:bodyPr>
          <a:lstStyle/>
          <a:p>
            <a:pPr defTabSz="1000125" eaLnBrk="0" hangingPunct="0"/>
            <a:r>
              <a:rPr lang="en-US" sz="2000" dirty="0">
                <a:latin typeface="Tahoma" pitchFamily="34" charset="0"/>
                <a:cs typeface="Lucida Sans Unicode" pitchFamily="34" charset="0"/>
              </a:rPr>
              <a:t>Processors that execute same instruction on multiple pieces of data: GPUs</a:t>
            </a:r>
          </a:p>
        </p:txBody>
      </p:sp>
      <mc:AlternateContent xmlns:mc="http://schemas.openxmlformats.org/markup-compatibility/2006" xmlns:a14="http://schemas.microsoft.com/office/drawing/2010/main">
        <mc:Choice Requires="a14">
          <p:sp>
            <p:nvSpPr>
              <p:cNvPr id="10" name="Rectangle 8">
                <a:extLst>
                  <a:ext uri="{FF2B5EF4-FFF2-40B4-BE49-F238E27FC236}">
                    <a16:creationId xmlns:a16="http://schemas.microsoft.com/office/drawing/2014/main" id="{F6595268-10FE-44AA-92A3-38F0F7C8B7F7}"/>
                  </a:ext>
                </a:extLst>
              </p:cNvPr>
              <p:cNvSpPr>
                <a:spLocks noChangeArrowheads="1"/>
              </p:cNvSpPr>
              <p:nvPr/>
            </p:nvSpPr>
            <p:spPr bwMode="auto">
              <a:xfrm>
                <a:off x="40810" y="6568007"/>
                <a:ext cx="1862680" cy="239484"/>
              </a:xfrm>
              <a:prstGeom prst="rect">
                <a:avLst/>
              </a:prstGeom>
              <a:noFill/>
              <a:ln w="9525">
                <a:noFill/>
                <a:miter lim="800000"/>
                <a:headEnd/>
                <a:tailEnd/>
              </a:ln>
              <a:effectLst/>
            </p:spPr>
            <p:txBody>
              <a:bodyPr wrap="none" lIns="100008" tIns="50004" rIns="100008" bIns="50004">
                <a:spAutoFit/>
              </a:bodyPr>
              <a:lstStyle/>
              <a:p>
                <a:pPr algn="ctr" defTabSz="1000125" eaLnBrk="0" hangingPunct="0"/>
                <a:r>
                  <a:rPr lang="en-US" sz="900" dirty="0">
                    <a:latin typeface="Tahoma" pitchFamily="34" charset="0"/>
                    <a:cs typeface="Lucida Sans Unicode" pitchFamily="34" charset="0"/>
                  </a:rPr>
                  <a:t>[Wikipedia, Flynn’s Taxonomy]</a:t>
                </a:r>
                <a14:m>
                  <m:oMath xmlns:m="http://schemas.openxmlformats.org/officeDocument/2006/math">
                    <m:r>
                      <a:rPr lang="en-US" sz="900" b="0" i="1" smtClean="0">
                        <a:latin typeface="Cambria Math" panose="02040503050406030204" pitchFamily="18" charset="0"/>
                        <a:cs typeface="Lucida Sans Unicode" pitchFamily="34" charset="0"/>
                      </a:rPr>
                      <m:t>→</m:t>
                    </m:r>
                  </m:oMath>
                </a14:m>
                <a:endParaRPr lang="en-US" sz="2000" dirty="0">
                  <a:latin typeface="Tahoma" pitchFamily="34" charset="0"/>
                  <a:cs typeface="Lucida Sans Unicode" pitchFamily="34" charset="0"/>
                </a:endParaRPr>
              </a:p>
            </p:txBody>
          </p:sp>
        </mc:Choice>
        <mc:Fallback xmlns="">
          <p:sp>
            <p:nvSpPr>
              <p:cNvPr id="10" name="Rectangle 8">
                <a:extLst>
                  <a:ext uri="{FF2B5EF4-FFF2-40B4-BE49-F238E27FC236}">
                    <a16:creationId xmlns:a16="http://schemas.microsoft.com/office/drawing/2014/main" id="{F6595268-10FE-44AA-92A3-38F0F7C8B7F7}"/>
                  </a:ext>
                </a:extLst>
              </p:cNvPr>
              <p:cNvSpPr>
                <a:spLocks noRot="1" noChangeAspect="1" noMove="1" noResize="1" noEditPoints="1" noAdjustHandles="1" noChangeArrowheads="1" noChangeShapeType="1" noTextEdit="1"/>
              </p:cNvSpPr>
              <p:nvPr/>
            </p:nvSpPr>
            <p:spPr bwMode="auto">
              <a:xfrm>
                <a:off x="40810" y="6568007"/>
                <a:ext cx="1862680" cy="239484"/>
              </a:xfrm>
              <a:prstGeom prst="rect">
                <a:avLst/>
              </a:prstGeom>
              <a:blipFill>
                <a:blip r:embed="rId4"/>
                <a:stretch>
                  <a:fillRect b="-7500"/>
                </a:stretch>
              </a:blipFill>
              <a:ln w="9525">
                <a:noFill/>
                <a:miter lim="800000"/>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2064688359"/>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2"/>
          <p:cNvSpPr>
            <a:spLocks noGrp="1" noChangeArrowheads="1"/>
          </p:cNvSpPr>
          <p:nvPr>
            <p:ph type="title"/>
          </p:nvPr>
        </p:nvSpPr>
        <p:spPr>
          <a:solidFill>
            <a:schemeClr val="accent1">
              <a:lumMod val="50000"/>
            </a:schemeClr>
          </a:solidFill>
        </p:spPr>
        <p:txBody>
          <a:bodyPr vert="horz" lIns="91440" tIns="45720" rIns="91440" bIns="45720" rtlCol="0" anchor="ctr">
            <a:normAutofit/>
          </a:bodyPr>
          <a:lstStyle/>
          <a:p>
            <a:r>
              <a:rPr lang="en-GB" dirty="0"/>
              <a:t>Single Instruction/Multiple Data (SIMD)</a:t>
            </a:r>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26</a:t>
            </a:fld>
            <a:endParaRPr lang="en-US" altLang="en-US"/>
          </a:p>
        </p:txBody>
      </p:sp>
      <p:sp>
        <p:nvSpPr>
          <p:cNvPr id="433155" name="Rectangle 3"/>
          <p:cNvSpPr>
            <a:spLocks noGrp="1" noChangeArrowheads="1"/>
          </p:cNvSpPr>
          <p:nvPr>
            <p:ph type="body" idx="4294967295"/>
          </p:nvPr>
        </p:nvSpPr>
        <p:spPr>
          <a:xfrm>
            <a:off x="0" y="1431925"/>
            <a:ext cx="4792663" cy="4527550"/>
          </a:xfrm>
          <a:noFill/>
          <a:ln/>
        </p:spPr>
        <p:txBody>
          <a:bodyPr vert="horz" lIns="0" tIns="0" rIns="0" bIns="0" rtlCol="0">
            <a:normAutofit/>
          </a:bodyPr>
          <a:lstStyle/>
          <a:p>
            <a:pPr marL="417513" indent="-312738" defTabSz="457200">
              <a:lnSpc>
                <a:spcPct val="82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p>
          <a:p>
            <a:pPr marL="417513" indent="-312738" defTabSz="457200">
              <a:lnSpc>
                <a:spcPct val="82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p>
          <a:p>
            <a:pPr marL="417513" indent="-312738" defTabSz="457200">
              <a:lnSpc>
                <a:spcPct val="62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p>
        </p:txBody>
      </p:sp>
      <p:sp>
        <p:nvSpPr>
          <p:cNvPr id="433156" name="Rectangle 4"/>
          <p:cNvSpPr>
            <a:spLocks noChangeArrowheads="1"/>
          </p:cNvSpPr>
          <p:nvPr/>
        </p:nvSpPr>
        <p:spPr bwMode="auto">
          <a:xfrm>
            <a:off x="2116138" y="1633538"/>
            <a:ext cx="7078662" cy="4527550"/>
          </a:xfrm>
          <a:prstGeom prst="rect">
            <a:avLst/>
          </a:prstGeom>
          <a:noFill/>
          <a:ln w="9525">
            <a:noFill/>
            <a:round/>
            <a:headEnd/>
            <a:tailEnd/>
          </a:ln>
          <a:effectLst/>
        </p:spPr>
        <p:txBody>
          <a:bodyPr lIns="0" tIns="0" rIns="0" bIns="0"/>
          <a:lstStyle/>
          <a:p>
            <a:pPr marL="417513" indent="-312738" defTabSz="457200">
              <a:lnSpc>
                <a:spcPct val="82000"/>
              </a:lnSpc>
              <a:spcBef>
                <a:spcPct val="20000"/>
              </a:spcBef>
              <a:buClr>
                <a:schemeClr val="tx2"/>
              </a:buClr>
              <a:buSzPct val="7000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latin typeface="Arial" pitchFamily="34" charset="0"/>
            </a:endParaRPr>
          </a:p>
          <a:p>
            <a:pPr marL="417513" indent="-312738" defTabSz="457200">
              <a:lnSpc>
                <a:spcPct val="82000"/>
              </a:lnSpc>
              <a:spcBef>
                <a:spcPct val="20000"/>
              </a:spcBef>
              <a:buClr>
                <a:schemeClr val="tx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latin typeface="Arial" pitchFamily="34" charset="0"/>
            </a:endParaRPr>
          </a:p>
          <a:p>
            <a:pPr marL="417513" indent="-312738" defTabSz="457200">
              <a:lnSpc>
                <a:spcPct val="62000"/>
              </a:lnSpc>
              <a:spcBef>
                <a:spcPct val="20000"/>
              </a:spcBef>
              <a:buClr>
                <a:schemeClr val="tx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latin typeface="Arial" pitchFamily="34" charset="0"/>
            </a:endParaRPr>
          </a:p>
        </p:txBody>
      </p:sp>
      <p:sp>
        <p:nvSpPr>
          <p:cNvPr id="433157" name="Rectangle 5"/>
          <p:cNvSpPr>
            <a:spLocks noChangeArrowheads="1"/>
          </p:cNvSpPr>
          <p:nvPr/>
        </p:nvSpPr>
        <p:spPr bwMode="auto">
          <a:xfrm>
            <a:off x="8277016" y="354013"/>
            <a:ext cx="202033" cy="316428"/>
          </a:xfrm>
          <a:prstGeom prst="rect">
            <a:avLst/>
          </a:prstGeom>
          <a:noFill/>
          <a:ln w="9525">
            <a:noFill/>
            <a:miter lim="800000"/>
            <a:headEnd/>
            <a:tailEnd/>
          </a:ln>
          <a:effectLst/>
        </p:spPr>
        <p:txBody>
          <a:bodyPr wrap="none" lIns="100008" tIns="50004" rIns="100008" bIns="50004">
            <a:spAutoFit/>
          </a:bodyPr>
          <a:lstStyle/>
          <a:p>
            <a:pPr algn="ctr" defTabSz="1000125" eaLnBrk="0" hangingPunct="0">
              <a:lnSpc>
                <a:spcPct val="70000"/>
              </a:lnSpc>
              <a:buClr>
                <a:srgbClr val="000000"/>
              </a:buClr>
              <a:buSzPct val="100000"/>
            </a:pPr>
            <a:endParaRPr lang="en-US" sz="2000">
              <a:solidFill>
                <a:schemeClr val="bg1"/>
              </a:solidFill>
              <a:latin typeface="Tahoma" pitchFamily="34" charset="0"/>
              <a:cs typeface="Lucida Sans Unicode" pitchFamily="34" charset="0"/>
            </a:endParaRPr>
          </a:p>
        </p:txBody>
      </p:sp>
      <p:sp>
        <p:nvSpPr>
          <p:cNvPr id="433158" name="Rectangle 6"/>
          <p:cNvSpPr>
            <a:spLocks noChangeArrowheads="1"/>
          </p:cNvSpPr>
          <p:nvPr/>
        </p:nvSpPr>
        <p:spPr bwMode="auto">
          <a:xfrm>
            <a:off x="-776498" y="1735138"/>
            <a:ext cx="202033" cy="316428"/>
          </a:xfrm>
          <a:prstGeom prst="rect">
            <a:avLst/>
          </a:prstGeom>
          <a:noFill/>
          <a:ln w="9525">
            <a:noFill/>
            <a:miter lim="800000"/>
            <a:headEnd/>
            <a:tailEnd/>
          </a:ln>
          <a:effectLst/>
        </p:spPr>
        <p:txBody>
          <a:bodyPr wrap="none" lIns="100008" tIns="50004" rIns="100008" bIns="50004">
            <a:spAutoFit/>
          </a:bodyPr>
          <a:lstStyle/>
          <a:p>
            <a:pPr algn="ctr" defTabSz="1000125" eaLnBrk="0" hangingPunct="0">
              <a:lnSpc>
                <a:spcPct val="70000"/>
              </a:lnSpc>
              <a:buClr>
                <a:srgbClr val="000000"/>
              </a:buClr>
              <a:buSzPct val="100000"/>
            </a:pPr>
            <a:endParaRPr lang="en-US" sz="2000" b="1">
              <a:solidFill>
                <a:schemeClr val="bg1"/>
              </a:solidFill>
              <a:latin typeface="Tahoma" pitchFamily="34" charset="0"/>
              <a:cs typeface="Lucida Sans Unicode" pitchFamily="34" charset="0"/>
            </a:endParaRPr>
          </a:p>
        </p:txBody>
      </p:sp>
      <p:sp>
        <p:nvSpPr>
          <p:cNvPr id="433159" name="Rectangle 7"/>
          <p:cNvSpPr>
            <a:spLocks noChangeArrowheads="1"/>
          </p:cNvSpPr>
          <p:nvPr/>
        </p:nvSpPr>
        <p:spPr bwMode="auto">
          <a:xfrm>
            <a:off x="855722" y="1257816"/>
            <a:ext cx="9382560" cy="1587500"/>
          </a:xfrm>
          <a:prstGeom prst="rect">
            <a:avLst/>
          </a:prstGeom>
          <a:noFill/>
          <a:ln w="9525">
            <a:noFill/>
            <a:round/>
            <a:headEnd/>
            <a:tailEnd/>
          </a:ln>
          <a:effectLst/>
        </p:spPr>
        <p:txBody>
          <a:bodyPr lIns="0" tIns="0" rIns="0" bIns="0"/>
          <a:lstStyle/>
          <a:p>
            <a:pPr marL="417513" indent="-312738" defTabSz="457200">
              <a:spcBef>
                <a:spcPct val="20000"/>
              </a:spcBef>
              <a:buClr>
                <a:schemeClr val="tx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100" dirty="0">
                <a:latin typeface="Arial" pitchFamily="34" charset="0"/>
              </a:rPr>
              <a:t>Each core runs the same set of instructions on different data</a:t>
            </a:r>
          </a:p>
          <a:p>
            <a:pPr marL="417513" indent="-312738" defTabSz="457200">
              <a:spcBef>
                <a:spcPct val="20000"/>
              </a:spcBef>
              <a:buClr>
                <a:schemeClr val="tx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100" dirty="0">
                <a:latin typeface="Arial" pitchFamily="34" charset="0"/>
              </a:rPr>
              <a:t>Examples:</a:t>
            </a:r>
          </a:p>
          <a:p>
            <a:pPr marL="849313" lvl="1" indent="-282575" defTabSz="457200">
              <a:spcBef>
                <a:spcPct val="20000"/>
              </a:spcBef>
              <a:buClr>
                <a:schemeClr val="accent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1900" dirty="0">
                <a:latin typeface="Arial" pitchFamily="34" charset="0"/>
              </a:rPr>
              <a:t>Graphics Processing Unit (GPU): processes pixels of an image in parallel</a:t>
            </a:r>
          </a:p>
          <a:p>
            <a:pPr marL="849313" lvl="1" indent="-282575" defTabSz="457200">
              <a:spcBef>
                <a:spcPct val="20000"/>
              </a:spcBef>
              <a:buClr>
                <a:schemeClr val="accent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1900" dirty="0">
                <a:latin typeface="Arial" pitchFamily="34" charset="0"/>
              </a:rPr>
              <a:t>CRAY’s vector processor</a:t>
            </a:r>
          </a:p>
        </p:txBody>
      </p:sp>
      <p:pic>
        <p:nvPicPr>
          <p:cNvPr id="433160" name="Picture 8" descr="dlp"/>
          <p:cNvPicPr>
            <a:picLocks noChangeAspect="1" noChangeArrowheads="1"/>
          </p:cNvPicPr>
          <p:nvPr/>
        </p:nvPicPr>
        <p:blipFill>
          <a:blip r:embed="rId3" cstate="print"/>
          <a:srcRect/>
          <a:stretch>
            <a:fillRect/>
          </a:stretch>
        </p:blipFill>
        <p:spPr bwMode="auto">
          <a:xfrm>
            <a:off x="2304426" y="3335338"/>
            <a:ext cx="5505450" cy="3054350"/>
          </a:xfrm>
          <a:prstGeom prst="rect">
            <a:avLst/>
          </a:prstGeom>
          <a:noFill/>
        </p:spPr>
      </p:pic>
      <mc:AlternateContent xmlns:mc="http://schemas.openxmlformats.org/markup-compatibility/2006" xmlns:a14="http://schemas.microsoft.com/office/drawing/2010/main">
        <mc:Choice Requires="a14">
          <p:sp>
            <p:nvSpPr>
              <p:cNvPr id="433161" name="Rectangle 9"/>
              <p:cNvSpPr>
                <a:spLocks noChangeArrowheads="1"/>
              </p:cNvSpPr>
              <p:nvPr/>
            </p:nvSpPr>
            <p:spPr bwMode="auto">
              <a:xfrm>
                <a:off x="104932" y="6607731"/>
                <a:ext cx="1479892" cy="215444"/>
              </a:xfrm>
              <a:prstGeom prst="rect">
                <a:avLst/>
              </a:prstGeom>
              <a:noFill/>
              <a:ln w="9525">
                <a:noFill/>
                <a:miter lim="800000"/>
                <a:headEnd/>
                <a:tailEnd/>
              </a:ln>
              <a:effectLst/>
            </p:spPr>
            <p:txBody>
              <a:bodyPr wrap="none">
                <a:spAutoFit/>
              </a:bodyPr>
              <a:lstStyle/>
              <a:p>
                <a:pPr eaLnBrk="0" hangingPunct="0"/>
                <a:r>
                  <a:rPr lang="en-US" sz="800" dirty="0">
                    <a:latin typeface="Tahoma" pitchFamily="34" charset="0"/>
                    <a:cs typeface="Lucida Sans Unicode" pitchFamily="34" charset="0"/>
                  </a:rPr>
                  <a:t>[</a:t>
                </a:r>
                <a:r>
                  <a:rPr lang="en-US" sz="800" dirty="0" err="1">
                    <a:latin typeface="Tahoma" pitchFamily="34" charset="0"/>
                    <a:cs typeface="Lucida Sans Unicode" pitchFamily="34" charset="0"/>
                  </a:rPr>
                  <a:t>Klimovitski</a:t>
                </a:r>
                <a:r>
                  <a:rPr lang="en-US" sz="800" dirty="0">
                    <a:latin typeface="Tahoma" pitchFamily="34" charset="0"/>
                    <a:cs typeface="Lucida Sans Unicode" pitchFamily="34" charset="0"/>
                  </a:rPr>
                  <a:t> &amp; </a:t>
                </a:r>
                <a:r>
                  <a:rPr lang="en-US" sz="800" dirty="0" err="1">
                    <a:latin typeface="Tahoma" pitchFamily="34" charset="0"/>
                    <a:cs typeface="Lucida Sans Unicode" pitchFamily="34" charset="0"/>
                  </a:rPr>
                  <a:t>Macri</a:t>
                </a:r>
                <a:r>
                  <a:rPr lang="en-US" sz="800" dirty="0">
                    <a:latin typeface="Tahoma" pitchFamily="34" charset="0"/>
                    <a:cs typeface="Lucida Sans Unicode" pitchFamily="34" charset="0"/>
                  </a:rPr>
                  <a:t>, Intel]</a:t>
                </a:r>
                <a14:m>
                  <m:oMath xmlns:m="http://schemas.openxmlformats.org/officeDocument/2006/math">
                    <m:r>
                      <a:rPr lang="en-US" sz="800" b="0" i="1" smtClean="0">
                        <a:latin typeface="Cambria Math" panose="02040503050406030204" pitchFamily="18" charset="0"/>
                        <a:cs typeface="Lucida Sans Unicode" pitchFamily="34" charset="0"/>
                      </a:rPr>
                      <m:t>→</m:t>
                    </m:r>
                  </m:oMath>
                </a14:m>
                <a:endParaRPr lang="en-US" sz="800" dirty="0">
                  <a:latin typeface="Tahoma" pitchFamily="34" charset="0"/>
                  <a:cs typeface="Lucida Sans Unicode" pitchFamily="34" charset="0"/>
                </a:endParaRPr>
              </a:p>
            </p:txBody>
          </p:sp>
        </mc:Choice>
        <mc:Fallback xmlns="">
          <p:sp>
            <p:nvSpPr>
              <p:cNvPr id="433161" name="Rectangle 9"/>
              <p:cNvSpPr>
                <a:spLocks noRot="1" noChangeAspect="1" noMove="1" noResize="1" noEditPoints="1" noAdjustHandles="1" noChangeArrowheads="1" noChangeShapeType="1" noTextEdit="1"/>
              </p:cNvSpPr>
              <p:nvPr/>
            </p:nvSpPr>
            <p:spPr bwMode="auto">
              <a:xfrm>
                <a:off x="104932" y="6607731"/>
                <a:ext cx="1479892" cy="215444"/>
              </a:xfrm>
              <a:prstGeom prst="rect">
                <a:avLst/>
              </a:prstGeom>
              <a:blipFill>
                <a:blip r:embed="rId4"/>
                <a:stretch>
                  <a:fillRect b="-8571"/>
                </a:stretch>
              </a:blipFill>
              <a:ln w="9525">
                <a:noFill/>
                <a:miter lim="800000"/>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418365915"/>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Rectangle 2"/>
          <p:cNvSpPr>
            <a:spLocks noGrp="1" noChangeArrowheads="1"/>
          </p:cNvSpPr>
          <p:nvPr>
            <p:ph type="title"/>
          </p:nvPr>
        </p:nvSpPr>
        <p:spPr>
          <a:solidFill>
            <a:schemeClr val="accent1">
              <a:lumMod val="50000"/>
            </a:schemeClr>
          </a:solidFill>
        </p:spPr>
        <p:txBody>
          <a:bodyPr vert="horz" lIns="91440" tIns="45720" rIns="91440" bIns="45720" rtlCol="0" anchor="ctr">
            <a:normAutofit/>
          </a:bodyPr>
          <a:lstStyle/>
          <a:p>
            <a:r>
              <a:rPr lang="en-GB"/>
              <a:t>SISD versus SIMD</a:t>
            </a:r>
          </a:p>
        </p:txBody>
      </p:sp>
      <p:sp>
        <p:nvSpPr>
          <p:cNvPr id="435203" name="Rectangle 3"/>
          <p:cNvSpPr>
            <a:spLocks noGrp="1" noChangeArrowheads="1"/>
          </p:cNvSpPr>
          <p:nvPr>
            <p:ph type="body" idx="4294967295"/>
          </p:nvPr>
        </p:nvSpPr>
        <p:spPr>
          <a:xfrm>
            <a:off x="0" y="1387475"/>
            <a:ext cx="4792663" cy="4527550"/>
          </a:xfrm>
          <a:noFill/>
          <a:ln/>
        </p:spPr>
        <p:txBody>
          <a:bodyPr vert="horz" lIns="0" tIns="0" rIns="0" bIns="0" rtlCol="0">
            <a:normAutofit/>
          </a:bodyPr>
          <a:lstStyle/>
          <a:p>
            <a:pPr marL="417513" indent="-312738" defTabSz="457200">
              <a:lnSpc>
                <a:spcPct val="82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p>
          <a:p>
            <a:pPr marL="417513" indent="-312738" defTabSz="457200">
              <a:lnSpc>
                <a:spcPct val="82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p>
          <a:p>
            <a:pPr marL="417513" indent="-312738" defTabSz="457200">
              <a:lnSpc>
                <a:spcPct val="62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p>
        </p:txBody>
      </p:sp>
      <p:sp>
        <p:nvSpPr>
          <p:cNvPr id="435204" name="Rectangle 4"/>
          <p:cNvSpPr>
            <a:spLocks noChangeArrowheads="1"/>
          </p:cNvSpPr>
          <p:nvPr/>
        </p:nvSpPr>
        <p:spPr bwMode="auto">
          <a:xfrm>
            <a:off x="2116138" y="1633538"/>
            <a:ext cx="7078662" cy="4527550"/>
          </a:xfrm>
          <a:prstGeom prst="rect">
            <a:avLst/>
          </a:prstGeom>
          <a:noFill/>
          <a:ln w="9525">
            <a:noFill/>
            <a:round/>
            <a:headEnd/>
            <a:tailEnd/>
          </a:ln>
          <a:effectLst/>
        </p:spPr>
        <p:txBody>
          <a:bodyPr lIns="0" tIns="0" rIns="0" bIns="0"/>
          <a:lstStyle/>
          <a:p>
            <a:pPr marL="417513" indent="-312738" defTabSz="457200">
              <a:lnSpc>
                <a:spcPct val="82000"/>
              </a:lnSpc>
              <a:spcBef>
                <a:spcPct val="20000"/>
              </a:spcBef>
              <a:buClr>
                <a:schemeClr val="tx2"/>
              </a:buClr>
              <a:buSzPct val="7000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latin typeface="Arial" pitchFamily="34" charset="0"/>
            </a:endParaRPr>
          </a:p>
          <a:p>
            <a:pPr marL="417513" indent="-312738" defTabSz="457200">
              <a:lnSpc>
                <a:spcPct val="82000"/>
              </a:lnSpc>
              <a:spcBef>
                <a:spcPct val="20000"/>
              </a:spcBef>
              <a:buClr>
                <a:schemeClr val="tx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latin typeface="Arial" pitchFamily="34" charset="0"/>
            </a:endParaRPr>
          </a:p>
          <a:p>
            <a:pPr marL="417513" indent="-312738" defTabSz="457200">
              <a:lnSpc>
                <a:spcPct val="62000"/>
              </a:lnSpc>
              <a:spcBef>
                <a:spcPct val="20000"/>
              </a:spcBef>
              <a:buClr>
                <a:schemeClr val="tx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latin typeface="Arial" pitchFamily="34" charset="0"/>
            </a:endParaRPr>
          </a:p>
        </p:txBody>
      </p:sp>
      <p:sp>
        <p:nvSpPr>
          <p:cNvPr id="435205" name="Rectangle 5"/>
          <p:cNvSpPr>
            <a:spLocks noChangeArrowheads="1"/>
          </p:cNvSpPr>
          <p:nvPr/>
        </p:nvSpPr>
        <p:spPr bwMode="auto">
          <a:xfrm>
            <a:off x="8277016" y="354013"/>
            <a:ext cx="202033" cy="316428"/>
          </a:xfrm>
          <a:prstGeom prst="rect">
            <a:avLst/>
          </a:prstGeom>
          <a:noFill/>
          <a:ln w="9525">
            <a:noFill/>
            <a:miter lim="800000"/>
            <a:headEnd/>
            <a:tailEnd/>
          </a:ln>
          <a:effectLst/>
        </p:spPr>
        <p:txBody>
          <a:bodyPr wrap="none" lIns="100008" tIns="50004" rIns="100008" bIns="50004">
            <a:spAutoFit/>
          </a:bodyPr>
          <a:lstStyle/>
          <a:p>
            <a:pPr algn="ctr" defTabSz="1000125" eaLnBrk="0" hangingPunct="0">
              <a:lnSpc>
                <a:spcPct val="70000"/>
              </a:lnSpc>
              <a:buClr>
                <a:srgbClr val="000000"/>
              </a:buClr>
              <a:buSzPct val="100000"/>
            </a:pPr>
            <a:endParaRPr lang="en-US" sz="2000">
              <a:solidFill>
                <a:schemeClr val="bg1"/>
              </a:solidFill>
              <a:latin typeface="Tahoma" pitchFamily="34" charset="0"/>
              <a:cs typeface="Lucida Sans Unicode" pitchFamily="34" charset="0"/>
            </a:endParaRPr>
          </a:p>
        </p:txBody>
      </p:sp>
      <p:pic>
        <p:nvPicPr>
          <p:cNvPr id="435207" name="Picture 7"/>
          <p:cNvPicPr>
            <a:picLocks noChangeAspect="1" noChangeArrowheads="1"/>
          </p:cNvPicPr>
          <p:nvPr/>
        </p:nvPicPr>
        <p:blipFill>
          <a:blip r:embed="rId3" cstate="print"/>
          <a:srcRect/>
          <a:stretch>
            <a:fillRect/>
          </a:stretch>
        </p:blipFill>
        <p:spPr bwMode="auto">
          <a:xfrm>
            <a:off x="3810001" y="1795464"/>
            <a:ext cx="4741863" cy="3328987"/>
          </a:xfrm>
          <a:prstGeom prst="rect">
            <a:avLst/>
          </a:prstGeom>
          <a:noFill/>
          <a:ln w="9525">
            <a:noFill/>
            <a:miter lim="800000"/>
            <a:headEnd/>
            <a:tailEnd/>
          </a:ln>
          <a:effectLst/>
        </p:spPr>
      </p:pic>
      <mc:AlternateContent xmlns:mc="http://schemas.openxmlformats.org/markup-compatibility/2006" xmlns:a14="http://schemas.microsoft.com/office/drawing/2010/main">
        <mc:Choice Requires="a14">
          <p:sp>
            <p:nvSpPr>
              <p:cNvPr id="435208" name="Rectangle 8"/>
              <p:cNvSpPr>
                <a:spLocks noChangeArrowheads="1"/>
              </p:cNvSpPr>
              <p:nvPr/>
            </p:nvSpPr>
            <p:spPr bwMode="auto">
              <a:xfrm>
                <a:off x="46361" y="6618516"/>
                <a:ext cx="934542" cy="239484"/>
              </a:xfrm>
              <a:prstGeom prst="rect">
                <a:avLst/>
              </a:prstGeom>
              <a:noFill/>
              <a:ln w="9525">
                <a:noFill/>
                <a:miter lim="800000"/>
                <a:headEnd/>
                <a:tailEnd/>
              </a:ln>
              <a:effectLst/>
            </p:spPr>
            <p:txBody>
              <a:bodyPr wrap="none" lIns="100008" tIns="50004" rIns="100008" bIns="50004">
                <a:spAutoFit/>
              </a:bodyPr>
              <a:lstStyle/>
              <a:p>
                <a:pPr defTabSz="1000125" eaLnBrk="0" hangingPunct="0"/>
                <a:r>
                  <a:rPr lang="en-US" sz="900" dirty="0">
                    <a:latin typeface="Tahoma" pitchFamily="34" charset="0"/>
                    <a:cs typeface="Lucida Sans Unicode" pitchFamily="34" charset="0"/>
                  </a:rPr>
                  <a:t>[Jon Stokes]</a:t>
                </a:r>
                <a14:m>
                  <m:oMath xmlns:m="http://schemas.openxmlformats.org/officeDocument/2006/math">
                    <m:r>
                      <a:rPr lang="en-US" sz="900" b="0" i="1" smtClean="0">
                        <a:latin typeface="Cambria Math" panose="02040503050406030204" pitchFamily="18" charset="0"/>
                        <a:cs typeface="Lucida Sans Unicode" pitchFamily="34" charset="0"/>
                      </a:rPr>
                      <m:t>→</m:t>
                    </m:r>
                  </m:oMath>
                </a14:m>
                <a:endParaRPr lang="en-US" sz="900" dirty="0">
                  <a:latin typeface="Tahoma" pitchFamily="34" charset="0"/>
                  <a:cs typeface="Lucida Sans Unicode" pitchFamily="34" charset="0"/>
                </a:endParaRPr>
              </a:p>
            </p:txBody>
          </p:sp>
        </mc:Choice>
        <mc:Fallback xmlns="">
          <p:sp>
            <p:nvSpPr>
              <p:cNvPr id="435208" name="Rectangle 8"/>
              <p:cNvSpPr>
                <a:spLocks noRot="1" noChangeAspect="1" noMove="1" noResize="1" noEditPoints="1" noAdjustHandles="1" noChangeArrowheads="1" noChangeShapeType="1" noTextEdit="1"/>
              </p:cNvSpPr>
              <p:nvPr/>
            </p:nvSpPr>
            <p:spPr bwMode="auto">
              <a:xfrm>
                <a:off x="46361" y="6618516"/>
                <a:ext cx="934542" cy="239484"/>
              </a:xfrm>
              <a:prstGeom prst="rect">
                <a:avLst/>
              </a:prstGeom>
              <a:blipFill>
                <a:blip r:embed="rId4"/>
                <a:stretch>
                  <a:fillRect b="-7692"/>
                </a:stretch>
              </a:blipFill>
              <a:ln w="9525">
                <a:noFill/>
                <a:miter lim="800000"/>
                <a:headEnd/>
                <a:tailEnd/>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9F3FEAB-F0BB-4C2E-90FC-5A28521A4F4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3263917"/>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SISD, SIMD, and Vector Length</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982346" y="5039920"/>
                <a:ext cx="5386254" cy="1482725"/>
              </a:xfrm>
            </p:spPr>
            <p:txBody>
              <a:bodyPr/>
              <a:lstStyle/>
              <a:p>
                <a:r>
                  <a:rPr lang="en-US" sz="2000" dirty="0"/>
                  <a:t>SIMD: the concept of </a:t>
                </a:r>
                <a:r>
                  <a:rPr lang="en-US" sz="2000" dirty="0">
                    <a:solidFill>
                      <a:srgbClr val="0070C0"/>
                    </a:solidFill>
                  </a:rPr>
                  <a:t>vector length</a:t>
                </a:r>
              </a:p>
              <a:p>
                <a:pPr lvl="1"/>
                <a:r>
                  <a:rPr lang="en-US" sz="1600" dirty="0"/>
                  <a:t>Assume numbers shown above are integers</a:t>
                </a:r>
              </a:p>
              <a:p>
                <a:pPr lvl="1"/>
                <a:r>
                  <a:rPr lang="en-US" sz="1600" dirty="0"/>
                  <a:t>8 </a:t>
                </a:r>
                <a:r>
                  <a:rPr lang="en-US" sz="1600" dirty="0" err="1"/>
                  <a:t>ints</a:t>
                </a:r>
                <a:r>
                  <a:rPr lang="en-US" sz="1600" dirty="0"/>
                  <a:t> </a:t>
                </a:r>
                <a14:m>
                  <m:oMath xmlns:m="http://schemas.openxmlformats.org/officeDocument/2006/math">
                    <m:r>
                      <a:rPr lang="en-US" sz="1600" i="1">
                        <a:latin typeface="Cambria Math" panose="02040503050406030204" pitchFamily="18" charset="0"/>
                      </a:rPr>
                      <m:t>×</m:t>
                    </m:r>
                  </m:oMath>
                </a14:m>
                <a:r>
                  <a:rPr lang="en-US" sz="1600" dirty="0"/>
                  <a:t> 4 Bytes each </a:t>
                </a:r>
                <a14:m>
                  <m:oMath xmlns:m="http://schemas.openxmlformats.org/officeDocument/2006/math">
                    <m:r>
                      <a:rPr lang="en-US" sz="1600" i="1">
                        <a:latin typeface="Cambria Math" panose="02040503050406030204" pitchFamily="18" charset="0"/>
                      </a:rPr>
                      <m:t>×</m:t>
                    </m:r>
                  </m:oMath>
                </a14:m>
                <a:r>
                  <a:rPr lang="en-US" sz="1600" dirty="0"/>
                  <a:t> 8 Bits/Byte = 256 Bit </a:t>
                </a:r>
                <a:r>
                  <a:rPr lang="en-US" sz="1600"/>
                  <a:t>Vector Length (AVX2)</a:t>
                </a:r>
                <a:endParaRPr lang="en-US" sz="1600" dirty="0"/>
              </a:p>
              <a:p>
                <a:pPr lvl="1"/>
                <a:r>
                  <a:rPr lang="en-US" sz="1600" dirty="0"/>
                  <a:t>Intel AVX512: 512-bit vector length</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982346" y="5039920"/>
                <a:ext cx="5386254" cy="1482725"/>
              </a:xfrm>
              <a:blipFill>
                <a:blip r:embed="rId2"/>
                <a:stretch>
                  <a:fillRect l="-1018" t="-4527" b="-205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04A7C484-7E24-447E-8CB0-5149A4D34DEF}" type="slidenum">
              <a:rPr lang="en-US" altLang="en-US" smtClean="0"/>
              <a:pPr/>
              <a:t>28</a:t>
            </a:fld>
            <a:endParaRPr lang="en-US" alt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7138" y="1329978"/>
            <a:ext cx="1562103" cy="252374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57803" y="1339122"/>
            <a:ext cx="2104648" cy="2514605"/>
          </a:xfrm>
          <a:prstGeom prst="rect">
            <a:avLst/>
          </a:prstGeom>
        </p:spPr>
      </p:pic>
      <p:sp>
        <p:nvSpPr>
          <p:cNvPr id="6" name="Left Brace 5">
            <a:extLst>
              <a:ext uri="{FF2B5EF4-FFF2-40B4-BE49-F238E27FC236}">
                <a16:creationId xmlns:a16="http://schemas.microsoft.com/office/drawing/2014/main" id="{C9C7CAA8-39C0-47C9-8E90-88CD67615F57}"/>
              </a:ext>
            </a:extLst>
          </p:cNvPr>
          <p:cNvSpPr/>
          <p:nvPr/>
        </p:nvSpPr>
        <p:spPr>
          <a:xfrm rot="16200000">
            <a:off x="3127236" y="3139282"/>
            <a:ext cx="221905" cy="1650795"/>
          </a:xfrm>
          <a:prstGeom prst="leftBrace">
            <a:avLst>
              <a:gd name="adj1" fmla="val 32333"/>
              <a:gd name="adj2" fmla="val 50000"/>
            </a:avLst>
          </a:prstGeom>
          <a:ln w="12700">
            <a:solidFill>
              <a:srgbClr val="C00000"/>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6">
            <a:extLst>
              <a:ext uri="{FF2B5EF4-FFF2-40B4-BE49-F238E27FC236}">
                <a16:creationId xmlns:a16="http://schemas.microsoft.com/office/drawing/2014/main" id="{434F2B41-3870-4869-A47E-38C85ACDD0D0}"/>
              </a:ext>
            </a:extLst>
          </p:cNvPr>
          <p:cNvSpPr/>
          <p:nvPr/>
        </p:nvSpPr>
        <p:spPr>
          <a:xfrm>
            <a:off x="2474627" y="4037146"/>
            <a:ext cx="2147896" cy="646331"/>
          </a:xfrm>
          <a:prstGeom prst="rect">
            <a:avLst/>
          </a:prstGeom>
        </p:spPr>
        <p:txBody>
          <a:bodyPr wrap="none">
            <a:spAutoFit/>
          </a:bodyPr>
          <a:lstStyle/>
          <a:p>
            <a:r>
              <a:rPr lang="en-US" dirty="0"/>
              <a:t>A stream of 8 “SISD” </a:t>
            </a:r>
            <a:br>
              <a:rPr lang="en-US" dirty="0"/>
            </a:br>
            <a:r>
              <a:rPr lang="en-US" dirty="0"/>
              <a:t>instructions</a:t>
            </a:r>
          </a:p>
        </p:txBody>
      </p:sp>
      <p:sp>
        <p:nvSpPr>
          <p:cNvPr id="9" name="Left Brace 8">
            <a:extLst>
              <a:ext uri="{FF2B5EF4-FFF2-40B4-BE49-F238E27FC236}">
                <a16:creationId xmlns:a16="http://schemas.microsoft.com/office/drawing/2014/main" id="{FC0135D9-CB1C-41D2-A054-9FEA00B516D2}"/>
              </a:ext>
            </a:extLst>
          </p:cNvPr>
          <p:cNvSpPr/>
          <p:nvPr/>
        </p:nvSpPr>
        <p:spPr>
          <a:xfrm rot="16200000">
            <a:off x="7872248" y="3177769"/>
            <a:ext cx="221905" cy="1650795"/>
          </a:xfrm>
          <a:prstGeom prst="leftBrace">
            <a:avLst>
              <a:gd name="adj1" fmla="val 32333"/>
              <a:gd name="adj2" fmla="val 50000"/>
            </a:avLst>
          </a:prstGeom>
          <a:ln w="127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ectangle 9">
            <a:extLst>
              <a:ext uri="{FF2B5EF4-FFF2-40B4-BE49-F238E27FC236}">
                <a16:creationId xmlns:a16="http://schemas.microsoft.com/office/drawing/2014/main" id="{7943BDFF-822C-454A-B13A-5885776C1604}"/>
              </a:ext>
            </a:extLst>
          </p:cNvPr>
          <p:cNvSpPr/>
          <p:nvPr/>
        </p:nvSpPr>
        <p:spPr>
          <a:xfrm>
            <a:off x="7219639" y="4075633"/>
            <a:ext cx="2195473" cy="369332"/>
          </a:xfrm>
          <a:prstGeom prst="rect">
            <a:avLst/>
          </a:prstGeom>
        </p:spPr>
        <p:txBody>
          <a:bodyPr wrap="none">
            <a:spAutoFit/>
          </a:bodyPr>
          <a:lstStyle/>
          <a:p>
            <a:r>
              <a:rPr lang="en-US" dirty="0"/>
              <a:t>One SIMD instruction</a:t>
            </a:r>
          </a:p>
        </p:txBody>
      </p:sp>
      <p:sp>
        <p:nvSpPr>
          <p:cNvPr id="13" name="Arrow: Left-Right 12">
            <a:extLst>
              <a:ext uri="{FF2B5EF4-FFF2-40B4-BE49-F238E27FC236}">
                <a16:creationId xmlns:a16="http://schemas.microsoft.com/office/drawing/2014/main" id="{A2ABDCB3-0CED-4BAF-B245-602B2D7ADFAE}"/>
              </a:ext>
            </a:extLst>
          </p:cNvPr>
          <p:cNvSpPr/>
          <p:nvPr/>
        </p:nvSpPr>
        <p:spPr>
          <a:xfrm>
            <a:off x="4393770" y="2316996"/>
            <a:ext cx="2425484" cy="1112003"/>
          </a:xfrm>
          <a:prstGeom prst="leftRightArrow">
            <a:avLst>
              <a:gd name="adj1" fmla="val 50000"/>
              <a:gd name="adj2" fmla="val 440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C000"/>
                </a:solidFill>
              </a:rPr>
              <a:t>Accomplishing </a:t>
            </a:r>
            <a:br>
              <a:rPr lang="en-US" dirty="0">
                <a:solidFill>
                  <a:srgbClr val="FFC000"/>
                </a:solidFill>
              </a:rPr>
            </a:br>
            <a:r>
              <a:rPr lang="en-US" dirty="0">
                <a:solidFill>
                  <a:srgbClr val="FFC000"/>
                </a:solidFill>
              </a:rPr>
              <a:t>the same thing</a:t>
            </a:r>
          </a:p>
        </p:txBody>
      </p:sp>
    </p:spTree>
    <p:extLst>
      <p:ext uri="{BB962C8B-B14F-4D97-AF65-F5344CB8AC3E}">
        <p14:creationId xmlns:p14="http://schemas.microsoft.com/office/powerpoint/2010/main" val="3555014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
          <p:cNvSpPr>
            <a:spLocks noGrp="1" noChangeArrowheads="1"/>
          </p:cNvSpPr>
          <p:nvPr>
            <p:ph type="title"/>
          </p:nvPr>
        </p:nvSpPr>
        <p:spPr>
          <a:solidFill>
            <a:schemeClr val="accent1">
              <a:lumMod val="50000"/>
            </a:schemeClr>
          </a:solidFill>
        </p:spPr>
        <p:txBody>
          <a:bodyPr vert="horz" lIns="91440" tIns="45720" rIns="91440" bIns="45720" rtlCol="0" anchor="ctr">
            <a:normAutofit/>
          </a:bodyPr>
          <a:lstStyle/>
          <a:p>
            <a:r>
              <a:rPr lang="en-GB" dirty="0"/>
              <a:t>Multiple Instruction/Single Data</a:t>
            </a:r>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29</a:t>
            </a:fld>
            <a:endParaRPr lang="en-US" altLang="en-US"/>
          </a:p>
        </p:txBody>
      </p:sp>
      <p:sp>
        <p:nvSpPr>
          <p:cNvPr id="437251" name="Rectangle 3"/>
          <p:cNvSpPr>
            <a:spLocks noGrp="1" noChangeArrowheads="1"/>
          </p:cNvSpPr>
          <p:nvPr>
            <p:ph type="body" idx="4294967295"/>
          </p:nvPr>
        </p:nvSpPr>
        <p:spPr>
          <a:xfrm>
            <a:off x="0" y="1431925"/>
            <a:ext cx="4792663" cy="4527550"/>
          </a:xfrm>
          <a:noFill/>
          <a:ln/>
        </p:spPr>
        <p:txBody>
          <a:bodyPr vert="horz" lIns="0" tIns="0" rIns="0" bIns="0" rtlCol="0">
            <a:normAutofit/>
          </a:bodyPr>
          <a:lstStyle/>
          <a:p>
            <a:pPr marL="417513" indent="-312738" defTabSz="457200">
              <a:lnSpc>
                <a:spcPct val="82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p>
          <a:p>
            <a:pPr marL="417513" indent="-312738" defTabSz="457200">
              <a:lnSpc>
                <a:spcPct val="82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p>
          <a:p>
            <a:pPr marL="417513" indent="-312738" defTabSz="457200">
              <a:lnSpc>
                <a:spcPct val="62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p>
        </p:txBody>
      </p:sp>
      <p:sp>
        <p:nvSpPr>
          <p:cNvPr id="437252" name="Rectangle 4"/>
          <p:cNvSpPr>
            <a:spLocks noChangeArrowheads="1"/>
          </p:cNvSpPr>
          <p:nvPr/>
        </p:nvSpPr>
        <p:spPr bwMode="auto">
          <a:xfrm>
            <a:off x="2116138" y="1633538"/>
            <a:ext cx="7078662" cy="4527550"/>
          </a:xfrm>
          <a:prstGeom prst="rect">
            <a:avLst/>
          </a:prstGeom>
          <a:noFill/>
          <a:ln w="9525">
            <a:noFill/>
            <a:round/>
            <a:headEnd/>
            <a:tailEnd/>
          </a:ln>
          <a:effectLst/>
        </p:spPr>
        <p:txBody>
          <a:bodyPr lIns="0" tIns="0" rIns="0" bIns="0"/>
          <a:lstStyle/>
          <a:p>
            <a:pPr marL="417513" indent="-312738" defTabSz="457200">
              <a:lnSpc>
                <a:spcPct val="82000"/>
              </a:lnSpc>
              <a:spcBef>
                <a:spcPct val="20000"/>
              </a:spcBef>
              <a:buClr>
                <a:schemeClr val="tx2"/>
              </a:buClr>
              <a:buSzPct val="7000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latin typeface="Arial" pitchFamily="34" charset="0"/>
            </a:endParaRPr>
          </a:p>
          <a:p>
            <a:pPr marL="417513" indent="-312738" defTabSz="457200">
              <a:lnSpc>
                <a:spcPct val="82000"/>
              </a:lnSpc>
              <a:spcBef>
                <a:spcPct val="20000"/>
              </a:spcBef>
              <a:buClr>
                <a:schemeClr val="tx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latin typeface="Arial" pitchFamily="34" charset="0"/>
            </a:endParaRPr>
          </a:p>
          <a:p>
            <a:pPr marL="417513" indent="-312738" defTabSz="457200">
              <a:lnSpc>
                <a:spcPct val="62000"/>
              </a:lnSpc>
              <a:spcBef>
                <a:spcPct val="20000"/>
              </a:spcBef>
              <a:buClr>
                <a:schemeClr val="tx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latin typeface="Arial" pitchFamily="34" charset="0"/>
            </a:endParaRPr>
          </a:p>
        </p:txBody>
      </p:sp>
      <p:sp>
        <p:nvSpPr>
          <p:cNvPr id="437253" name="Rectangle 5"/>
          <p:cNvSpPr>
            <a:spLocks noChangeArrowheads="1"/>
          </p:cNvSpPr>
          <p:nvPr/>
        </p:nvSpPr>
        <p:spPr bwMode="auto">
          <a:xfrm>
            <a:off x="8277016" y="354013"/>
            <a:ext cx="202033" cy="316428"/>
          </a:xfrm>
          <a:prstGeom prst="rect">
            <a:avLst/>
          </a:prstGeom>
          <a:noFill/>
          <a:ln w="9525">
            <a:noFill/>
            <a:miter lim="800000"/>
            <a:headEnd/>
            <a:tailEnd/>
          </a:ln>
          <a:effectLst/>
        </p:spPr>
        <p:txBody>
          <a:bodyPr wrap="none" lIns="100008" tIns="50004" rIns="100008" bIns="50004">
            <a:spAutoFit/>
          </a:bodyPr>
          <a:lstStyle/>
          <a:p>
            <a:pPr algn="ctr" defTabSz="1000125" eaLnBrk="0" hangingPunct="0">
              <a:lnSpc>
                <a:spcPct val="70000"/>
              </a:lnSpc>
              <a:buClr>
                <a:srgbClr val="000000"/>
              </a:buClr>
              <a:buSzPct val="100000"/>
            </a:pPr>
            <a:endParaRPr lang="en-US" sz="2000">
              <a:solidFill>
                <a:schemeClr val="bg1"/>
              </a:solidFill>
              <a:latin typeface="Tahoma" pitchFamily="34" charset="0"/>
              <a:cs typeface="Lucida Sans Unicode" pitchFamily="34" charset="0"/>
            </a:endParaRPr>
          </a:p>
        </p:txBody>
      </p:sp>
      <p:pic>
        <p:nvPicPr>
          <p:cNvPr id="437254" name="Picture 6"/>
          <p:cNvPicPr>
            <a:picLocks noChangeAspect="1" noChangeArrowheads="1"/>
          </p:cNvPicPr>
          <p:nvPr/>
        </p:nvPicPr>
        <p:blipFill>
          <a:blip r:embed="rId3" cstate="print"/>
          <a:srcRect/>
          <a:stretch>
            <a:fillRect/>
          </a:stretch>
        </p:blipFill>
        <p:spPr bwMode="auto">
          <a:xfrm>
            <a:off x="4148138" y="1550989"/>
            <a:ext cx="4064000" cy="3919537"/>
          </a:xfrm>
          <a:prstGeom prst="rect">
            <a:avLst/>
          </a:prstGeom>
          <a:noFill/>
          <a:ln w="9525">
            <a:noFill/>
            <a:miter lim="800000"/>
            <a:headEnd/>
            <a:tailEnd/>
          </a:ln>
          <a:effectLst/>
        </p:spPr>
      </p:pic>
      <p:sp>
        <p:nvSpPr>
          <p:cNvPr id="437255" name="Rectangle 7"/>
          <p:cNvSpPr>
            <a:spLocks noChangeArrowheads="1"/>
          </p:cNvSpPr>
          <p:nvPr/>
        </p:nvSpPr>
        <p:spPr bwMode="auto">
          <a:xfrm>
            <a:off x="2625849" y="5656263"/>
            <a:ext cx="6832374" cy="316428"/>
          </a:xfrm>
          <a:prstGeom prst="rect">
            <a:avLst/>
          </a:prstGeom>
          <a:noFill/>
          <a:ln w="9525">
            <a:noFill/>
            <a:miter lim="800000"/>
            <a:headEnd/>
            <a:tailEnd/>
          </a:ln>
          <a:effectLst/>
        </p:spPr>
        <p:txBody>
          <a:bodyPr wrap="none" lIns="100008" tIns="50004" rIns="100008" bIns="50004">
            <a:spAutoFit/>
          </a:bodyPr>
          <a:lstStyle/>
          <a:p>
            <a:pPr algn="ctr" defTabSz="1000125" eaLnBrk="0" hangingPunct="0">
              <a:lnSpc>
                <a:spcPct val="70000"/>
              </a:lnSpc>
              <a:buClr>
                <a:srgbClr val="000000"/>
              </a:buClr>
              <a:buSzPct val="100000"/>
            </a:pPr>
            <a:r>
              <a:rPr lang="en-US" sz="2000" dirty="0">
                <a:latin typeface="Tahoma" pitchFamily="34" charset="0"/>
                <a:cs typeface="Lucida Sans Unicode" pitchFamily="34" charset="0"/>
              </a:rPr>
              <a:t>Not useful, not aware of any commercial implementation…</a:t>
            </a:r>
          </a:p>
        </p:txBody>
      </p:sp>
      <mc:AlternateContent xmlns:mc="http://schemas.openxmlformats.org/markup-compatibility/2006" xmlns:a14="http://schemas.microsoft.com/office/drawing/2010/main">
        <mc:Choice Requires="a14">
          <p:sp>
            <p:nvSpPr>
              <p:cNvPr id="10" name="Rectangle 8">
                <a:extLst>
                  <a:ext uri="{FF2B5EF4-FFF2-40B4-BE49-F238E27FC236}">
                    <a16:creationId xmlns:a16="http://schemas.microsoft.com/office/drawing/2014/main" id="{4518F4D1-6084-420E-8611-D9FC236593C1}"/>
                  </a:ext>
                </a:extLst>
              </p:cNvPr>
              <p:cNvSpPr>
                <a:spLocks noChangeArrowheads="1"/>
              </p:cNvSpPr>
              <p:nvPr/>
            </p:nvSpPr>
            <p:spPr bwMode="auto">
              <a:xfrm>
                <a:off x="40810" y="6568007"/>
                <a:ext cx="1862680" cy="239484"/>
              </a:xfrm>
              <a:prstGeom prst="rect">
                <a:avLst/>
              </a:prstGeom>
              <a:noFill/>
              <a:ln w="9525">
                <a:noFill/>
                <a:miter lim="800000"/>
                <a:headEnd/>
                <a:tailEnd/>
              </a:ln>
              <a:effectLst/>
            </p:spPr>
            <p:txBody>
              <a:bodyPr wrap="none" lIns="100008" tIns="50004" rIns="100008" bIns="50004">
                <a:spAutoFit/>
              </a:bodyPr>
              <a:lstStyle/>
              <a:p>
                <a:pPr algn="ctr" defTabSz="1000125" eaLnBrk="0" hangingPunct="0"/>
                <a:r>
                  <a:rPr lang="en-US" sz="900" dirty="0">
                    <a:latin typeface="Tahoma" pitchFamily="34" charset="0"/>
                    <a:cs typeface="Lucida Sans Unicode" pitchFamily="34" charset="0"/>
                  </a:rPr>
                  <a:t>[Wikipedia, Flynn’s Taxonomy]</a:t>
                </a:r>
                <a14:m>
                  <m:oMath xmlns:m="http://schemas.openxmlformats.org/officeDocument/2006/math">
                    <m:r>
                      <a:rPr lang="en-US" sz="900" b="0" i="1" smtClean="0">
                        <a:latin typeface="Cambria Math" panose="02040503050406030204" pitchFamily="18" charset="0"/>
                        <a:cs typeface="Lucida Sans Unicode" pitchFamily="34" charset="0"/>
                      </a:rPr>
                      <m:t>→</m:t>
                    </m:r>
                  </m:oMath>
                </a14:m>
                <a:endParaRPr lang="en-US" sz="2000" dirty="0">
                  <a:latin typeface="Tahoma" pitchFamily="34" charset="0"/>
                  <a:cs typeface="Lucida Sans Unicode" pitchFamily="34" charset="0"/>
                </a:endParaRPr>
              </a:p>
            </p:txBody>
          </p:sp>
        </mc:Choice>
        <mc:Fallback xmlns="">
          <p:sp>
            <p:nvSpPr>
              <p:cNvPr id="10" name="Rectangle 8">
                <a:extLst>
                  <a:ext uri="{FF2B5EF4-FFF2-40B4-BE49-F238E27FC236}">
                    <a16:creationId xmlns:a16="http://schemas.microsoft.com/office/drawing/2014/main" id="{4518F4D1-6084-420E-8611-D9FC236593C1}"/>
                  </a:ext>
                </a:extLst>
              </p:cNvPr>
              <p:cNvSpPr>
                <a:spLocks noRot="1" noChangeAspect="1" noMove="1" noResize="1" noEditPoints="1" noAdjustHandles="1" noChangeArrowheads="1" noChangeShapeType="1" noTextEdit="1"/>
              </p:cNvSpPr>
              <p:nvPr/>
            </p:nvSpPr>
            <p:spPr bwMode="auto">
              <a:xfrm>
                <a:off x="40810" y="6568007"/>
                <a:ext cx="1862680" cy="239484"/>
              </a:xfrm>
              <a:prstGeom prst="rect">
                <a:avLst/>
              </a:prstGeom>
              <a:blipFill>
                <a:blip r:embed="rId4"/>
                <a:stretch>
                  <a:fillRect b="-7500"/>
                </a:stretch>
              </a:blipFill>
              <a:ln w="9525">
                <a:noFill/>
                <a:miter lim="800000"/>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4226059355"/>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76B76-D309-457C-8093-2FAC57B06A06}"/>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FFECD130-1752-4F05-AA89-9001D2AB3D4F}"/>
              </a:ext>
            </a:extLst>
          </p:cNvPr>
          <p:cNvSpPr>
            <a:spLocks noGrp="1"/>
          </p:cNvSpPr>
          <p:nvPr>
            <p:ph idx="1"/>
          </p:nvPr>
        </p:nvSpPr>
        <p:spPr/>
        <p:txBody>
          <a:bodyPr>
            <a:normAutofit/>
          </a:bodyPr>
          <a:lstStyle/>
          <a:p>
            <a:endParaRPr lang="en-US" sz="1800" dirty="0"/>
          </a:p>
          <a:p>
            <a:endParaRPr lang="en-US" sz="1800" dirty="0"/>
          </a:p>
          <a:p>
            <a:endParaRPr lang="en-US" sz="1800" dirty="0"/>
          </a:p>
          <a:p>
            <a:endParaRPr lang="en-US" sz="1800" dirty="0"/>
          </a:p>
          <a:p>
            <a:r>
              <a:rPr lang="en-US" sz="1800" dirty="0"/>
              <a:t>Is BBC recording on?</a:t>
            </a:r>
          </a:p>
          <a:p>
            <a:endParaRPr lang="en-US" sz="1800" dirty="0"/>
          </a:p>
          <a:p>
            <a:endParaRPr lang="en-US" sz="1800" dirty="0"/>
          </a:p>
          <a:p>
            <a:r>
              <a:rPr lang="en-US" sz="1800" dirty="0"/>
              <a:t>If my internet connection goes down, I’ll email from my phone to provide more information – go/no-go, next step, etc.</a:t>
            </a:r>
          </a:p>
        </p:txBody>
      </p:sp>
      <p:sp>
        <p:nvSpPr>
          <p:cNvPr id="3" name="Slide Number Placeholder 2">
            <a:extLst>
              <a:ext uri="{FF2B5EF4-FFF2-40B4-BE49-F238E27FC236}">
                <a16:creationId xmlns:a16="http://schemas.microsoft.com/office/drawing/2014/main" id="{6741B91E-5E75-4C3F-B884-349EE03F1802}"/>
              </a:ext>
            </a:extLst>
          </p:cNvPr>
          <p:cNvSpPr>
            <a:spLocks noGrp="1"/>
          </p:cNvSpPr>
          <p:nvPr>
            <p:ph type="sldNum" sz="quarter" idx="12"/>
          </p:nvPr>
        </p:nvSpPr>
        <p:spPr/>
        <p:txBody>
          <a:bodyPr/>
          <a:lstStyle/>
          <a:p>
            <a:fld id="{67D2203D-769A-4D5A-AE4C-EA73FDE6A130}" type="slidenum">
              <a:rPr lang="en-US" smtClean="0"/>
              <a:t>3</a:t>
            </a:fld>
            <a:endParaRPr lang="en-US"/>
          </a:p>
        </p:txBody>
      </p:sp>
    </p:spTree>
    <p:extLst>
      <p:ext uri="{BB962C8B-B14F-4D97-AF65-F5344CB8AC3E}">
        <p14:creationId xmlns:p14="http://schemas.microsoft.com/office/powerpoint/2010/main" val="36225986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8" name="Rectangle 2"/>
          <p:cNvSpPr>
            <a:spLocks noGrp="1" noChangeArrowheads="1"/>
          </p:cNvSpPr>
          <p:nvPr>
            <p:ph type="title"/>
          </p:nvPr>
        </p:nvSpPr>
        <p:spPr>
          <a:solidFill>
            <a:schemeClr val="accent1">
              <a:lumMod val="50000"/>
            </a:schemeClr>
          </a:solidFill>
        </p:spPr>
        <p:txBody>
          <a:bodyPr vert="horz" lIns="91440" tIns="45720" rIns="91440" bIns="45720" rtlCol="0" anchor="ctr">
            <a:normAutofit/>
          </a:bodyPr>
          <a:lstStyle/>
          <a:p>
            <a:r>
              <a:rPr lang="en-GB" dirty="0"/>
              <a:t>Multiple Instruction/Multiple Data</a:t>
            </a:r>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30</a:t>
            </a:fld>
            <a:endParaRPr lang="en-US" altLang="en-US" dirty="0"/>
          </a:p>
        </p:txBody>
      </p:sp>
      <p:sp>
        <p:nvSpPr>
          <p:cNvPr id="439299" name="Rectangle 3"/>
          <p:cNvSpPr>
            <a:spLocks noGrp="1" noChangeArrowheads="1"/>
          </p:cNvSpPr>
          <p:nvPr>
            <p:ph type="body" idx="4294967295"/>
          </p:nvPr>
        </p:nvSpPr>
        <p:spPr>
          <a:xfrm>
            <a:off x="0" y="1431925"/>
            <a:ext cx="4792663" cy="4527550"/>
          </a:xfrm>
          <a:noFill/>
          <a:ln/>
        </p:spPr>
        <p:txBody>
          <a:bodyPr vert="horz" lIns="0" tIns="0" rIns="0" bIns="0" rtlCol="0">
            <a:normAutofit/>
          </a:bodyPr>
          <a:lstStyle/>
          <a:p>
            <a:pPr marL="417513" indent="-312738" defTabSz="457200">
              <a:lnSpc>
                <a:spcPct val="82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p>
          <a:p>
            <a:pPr marL="417513" indent="-312738" defTabSz="457200">
              <a:lnSpc>
                <a:spcPct val="82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p>
          <a:p>
            <a:pPr marL="417513" indent="-312738" defTabSz="457200">
              <a:lnSpc>
                <a:spcPct val="62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p>
        </p:txBody>
      </p:sp>
      <p:sp>
        <p:nvSpPr>
          <p:cNvPr id="439301" name="Rectangle 5"/>
          <p:cNvSpPr>
            <a:spLocks noChangeArrowheads="1"/>
          </p:cNvSpPr>
          <p:nvPr/>
        </p:nvSpPr>
        <p:spPr bwMode="auto">
          <a:xfrm>
            <a:off x="8277016" y="354013"/>
            <a:ext cx="202033" cy="316428"/>
          </a:xfrm>
          <a:prstGeom prst="rect">
            <a:avLst/>
          </a:prstGeom>
          <a:noFill/>
          <a:ln w="9525">
            <a:noFill/>
            <a:miter lim="800000"/>
            <a:headEnd/>
            <a:tailEnd/>
          </a:ln>
          <a:effectLst/>
        </p:spPr>
        <p:txBody>
          <a:bodyPr wrap="none" lIns="100008" tIns="50004" rIns="100008" bIns="50004">
            <a:spAutoFit/>
          </a:bodyPr>
          <a:lstStyle/>
          <a:p>
            <a:pPr algn="ctr" defTabSz="1000125" eaLnBrk="0" hangingPunct="0">
              <a:lnSpc>
                <a:spcPct val="70000"/>
              </a:lnSpc>
              <a:buClr>
                <a:srgbClr val="000000"/>
              </a:buClr>
              <a:buSzPct val="100000"/>
            </a:pPr>
            <a:endParaRPr lang="en-US" sz="2000">
              <a:solidFill>
                <a:schemeClr val="bg1"/>
              </a:solidFill>
              <a:latin typeface="Tahoma" pitchFamily="34" charset="0"/>
              <a:cs typeface="Lucida Sans Unicode" pitchFamily="34" charset="0"/>
            </a:endParaRPr>
          </a:p>
        </p:txBody>
      </p:sp>
      <p:pic>
        <p:nvPicPr>
          <p:cNvPr id="439302" name="Picture 6"/>
          <p:cNvPicPr>
            <a:picLocks noChangeAspect="1" noChangeArrowheads="1"/>
          </p:cNvPicPr>
          <p:nvPr/>
        </p:nvPicPr>
        <p:blipFill>
          <a:blip r:embed="rId3" cstate="print"/>
          <a:srcRect/>
          <a:stretch>
            <a:fillRect/>
          </a:stretch>
        </p:blipFill>
        <p:spPr bwMode="auto">
          <a:xfrm>
            <a:off x="4038600" y="1295400"/>
            <a:ext cx="4064000" cy="3919538"/>
          </a:xfrm>
          <a:prstGeom prst="rect">
            <a:avLst/>
          </a:prstGeom>
          <a:noFill/>
          <a:ln w="9525">
            <a:noFill/>
            <a:miter lim="800000"/>
            <a:headEnd/>
            <a:tailEnd/>
          </a:ln>
          <a:effectLst/>
        </p:spPr>
      </p:pic>
      <p:sp>
        <p:nvSpPr>
          <p:cNvPr id="439303" name="Rectangle 7"/>
          <p:cNvSpPr>
            <a:spLocks noChangeArrowheads="1"/>
          </p:cNvSpPr>
          <p:nvPr/>
        </p:nvSpPr>
        <p:spPr bwMode="auto">
          <a:xfrm>
            <a:off x="1886589" y="5654676"/>
            <a:ext cx="8368052" cy="320981"/>
          </a:xfrm>
          <a:prstGeom prst="rect">
            <a:avLst/>
          </a:prstGeom>
          <a:noFill/>
          <a:ln w="9525">
            <a:noFill/>
            <a:miter lim="800000"/>
            <a:headEnd/>
            <a:tailEnd/>
          </a:ln>
          <a:effectLst/>
        </p:spPr>
        <p:txBody>
          <a:bodyPr wrap="none" lIns="100008" tIns="50004" rIns="100008" bIns="50004">
            <a:spAutoFit/>
          </a:bodyPr>
          <a:lstStyle/>
          <a:p>
            <a:pPr algn="ctr" defTabSz="1000125" eaLnBrk="0" hangingPunct="0">
              <a:lnSpc>
                <a:spcPct val="70000"/>
              </a:lnSpc>
              <a:buClr>
                <a:srgbClr val="000000"/>
              </a:buClr>
              <a:buSzPct val="100000"/>
            </a:pPr>
            <a:r>
              <a:rPr lang="en-US" sz="2000" dirty="0">
                <a:latin typeface="Arial" pitchFamily="34" charset="0"/>
              </a:rPr>
              <a:t>Almost all our desktop/laptop chips are MIMD systems. Think Intel’s HTT</a:t>
            </a:r>
          </a:p>
        </p:txBody>
      </p:sp>
      <p:sp>
        <p:nvSpPr>
          <p:cNvPr id="439304" name="Rectangle 8"/>
          <p:cNvSpPr>
            <a:spLocks noChangeArrowheads="1"/>
          </p:cNvSpPr>
          <p:nvPr/>
        </p:nvSpPr>
        <p:spPr bwMode="auto">
          <a:xfrm>
            <a:off x="-776498" y="1735138"/>
            <a:ext cx="202033" cy="316428"/>
          </a:xfrm>
          <a:prstGeom prst="rect">
            <a:avLst/>
          </a:prstGeom>
          <a:noFill/>
          <a:ln w="9525">
            <a:noFill/>
            <a:miter lim="800000"/>
            <a:headEnd/>
            <a:tailEnd/>
          </a:ln>
          <a:effectLst/>
        </p:spPr>
        <p:txBody>
          <a:bodyPr wrap="none" lIns="100008" tIns="50004" rIns="100008" bIns="50004">
            <a:spAutoFit/>
          </a:bodyPr>
          <a:lstStyle/>
          <a:p>
            <a:pPr algn="ctr" defTabSz="1000125" eaLnBrk="0" hangingPunct="0">
              <a:lnSpc>
                <a:spcPct val="70000"/>
              </a:lnSpc>
              <a:buClr>
                <a:srgbClr val="000000"/>
              </a:buClr>
              <a:buSzPct val="100000"/>
            </a:pPr>
            <a:endParaRPr lang="en-US" sz="2000" b="1">
              <a:solidFill>
                <a:schemeClr val="bg1"/>
              </a:solidFill>
              <a:latin typeface="Tahoma" pitchFamily="34" charset="0"/>
              <a:cs typeface="Lucida Sans Unicode" pitchFamily="34" charset="0"/>
            </a:endParaRPr>
          </a:p>
        </p:txBody>
      </p:sp>
      <mc:AlternateContent xmlns:mc="http://schemas.openxmlformats.org/markup-compatibility/2006" xmlns:a14="http://schemas.microsoft.com/office/drawing/2010/main">
        <mc:Choice Requires="a14">
          <p:sp>
            <p:nvSpPr>
              <p:cNvPr id="10" name="Rectangle 8">
                <a:extLst>
                  <a:ext uri="{FF2B5EF4-FFF2-40B4-BE49-F238E27FC236}">
                    <a16:creationId xmlns:a16="http://schemas.microsoft.com/office/drawing/2014/main" id="{14383DB5-CE25-4B7B-8B5E-B21EDAF39AE0}"/>
                  </a:ext>
                </a:extLst>
              </p:cNvPr>
              <p:cNvSpPr>
                <a:spLocks noChangeArrowheads="1"/>
              </p:cNvSpPr>
              <p:nvPr/>
            </p:nvSpPr>
            <p:spPr bwMode="auto">
              <a:xfrm>
                <a:off x="40810" y="6568007"/>
                <a:ext cx="1862680" cy="239484"/>
              </a:xfrm>
              <a:prstGeom prst="rect">
                <a:avLst/>
              </a:prstGeom>
              <a:noFill/>
              <a:ln w="9525">
                <a:noFill/>
                <a:miter lim="800000"/>
                <a:headEnd/>
                <a:tailEnd/>
              </a:ln>
              <a:effectLst/>
            </p:spPr>
            <p:txBody>
              <a:bodyPr wrap="none" lIns="100008" tIns="50004" rIns="100008" bIns="50004">
                <a:spAutoFit/>
              </a:bodyPr>
              <a:lstStyle/>
              <a:p>
                <a:pPr algn="ctr" defTabSz="1000125" eaLnBrk="0" hangingPunct="0"/>
                <a:r>
                  <a:rPr lang="en-US" sz="900" dirty="0">
                    <a:latin typeface="Tahoma" pitchFamily="34" charset="0"/>
                    <a:cs typeface="Lucida Sans Unicode" pitchFamily="34" charset="0"/>
                  </a:rPr>
                  <a:t>[Wikipedia, Flynn’s Taxonomy]</a:t>
                </a:r>
                <a14:m>
                  <m:oMath xmlns:m="http://schemas.openxmlformats.org/officeDocument/2006/math">
                    <m:r>
                      <a:rPr lang="en-US" sz="900" b="0" i="1" smtClean="0">
                        <a:latin typeface="Cambria Math" panose="02040503050406030204" pitchFamily="18" charset="0"/>
                        <a:cs typeface="Lucida Sans Unicode" pitchFamily="34" charset="0"/>
                      </a:rPr>
                      <m:t>→</m:t>
                    </m:r>
                  </m:oMath>
                </a14:m>
                <a:endParaRPr lang="en-US" sz="2000" dirty="0">
                  <a:latin typeface="Tahoma" pitchFamily="34" charset="0"/>
                  <a:cs typeface="Lucida Sans Unicode" pitchFamily="34" charset="0"/>
                </a:endParaRPr>
              </a:p>
            </p:txBody>
          </p:sp>
        </mc:Choice>
        <mc:Fallback xmlns="">
          <p:sp>
            <p:nvSpPr>
              <p:cNvPr id="10" name="Rectangle 8">
                <a:extLst>
                  <a:ext uri="{FF2B5EF4-FFF2-40B4-BE49-F238E27FC236}">
                    <a16:creationId xmlns:a16="http://schemas.microsoft.com/office/drawing/2014/main" id="{14383DB5-CE25-4B7B-8B5E-B21EDAF39AE0}"/>
                  </a:ext>
                </a:extLst>
              </p:cNvPr>
              <p:cNvSpPr>
                <a:spLocks noRot="1" noChangeAspect="1" noMove="1" noResize="1" noEditPoints="1" noAdjustHandles="1" noChangeArrowheads="1" noChangeShapeType="1" noTextEdit="1"/>
              </p:cNvSpPr>
              <p:nvPr/>
            </p:nvSpPr>
            <p:spPr bwMode="auto">
              <a:xfrm>
                <a:off x="40810" y="6568007"/>
                <a:ext cx="1862680" cy="239484"/>
              </a:xfrm>
              <a:prstGeom prst="rect">
                <a:avLst/>
              </a:prstGeom>
              <a:blipFill>
                <a:blip r:embed="rId4"/>
                <a:stretch>
                  <a:fillRect b="-7500"/>
                </a:stretch>
              </a:blipFill>
              <a:ln w="9525">
                <a:noFill/>
                <a:miter lim="800000"/>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2921399315"/>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Rectangle 2"/>
          <p:cNvSpPr>
            <a:spLocks noGrp="1" noChangeArrowheads="1"/>
          </p:cNvSpPr>
          <p:nvPr>
            <p:ph type="title"/>
          </p:nvPr>
        </p:nvSpPr>
        <p:spPr>
          <a:solidFill>
            <a:schemeClr val="accent1">
              <a:lumMod val="50000"/>
            </a:schemeClr>
          </a:solidFill>
        </p:spPr>
        <p:txBody>
          <a:bodyPr vert="horz" lIns="91440" tIns="45720" rIns="91440" bIns="45720" rtlCol="0" anchor="ctr">
            <a:normAutofit/>
          </a:bodyPr>
          <a:lstStyle/>
          <a:p>
            <a:r>
              <a:rPr lang="en-GB" dirty="0"/>
              <a:t>Multiple Instruction/Multiple Data</a:t>
            </a:r>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31</a:t>
            </a:fld>
            <a:endParaRPr lang="en-US" altLang="en-US"/>
          </a:p>
        </p:txBody>
      </p:sp>
      <p:sp>
        <p:nvSpPr>
          <p:cNvPr id="441347" name="Rectangle 3"/>
          <p:cNvSpPr>
            <a:spLocks noGrp="1" noChangeArrowheads="1"/>
          </p:cNvSpPr>
          <p:nvPr>
            <p:ph type="body" sz="quarter" idx="4294967295"/>
          </p:nvPr>
        </p:nvSpPr>
        <p:spPr>
          <a:xfrm>
            <a:off x="0" y="6526213"/>
            <a:ext cx="2566988" cy="204787"/>
          </a:xfrm>
          <a:noFill/>
          <a:ln/>
        </p:spPr>
        <p:txBody>
          <a:bodyPr vert="horz" lIns="0" tIns="0" rIns="0" bIns="0" rtlCol="0">
            <a:normAutofit fontScale="92500" lnSpcReduction="20000"/>
          </a:bodyPr>
          <a:lstStyle/>
          <a:p>
            <a:pPr marL="417513" indent="-312738" defTabSz="457200">
              <a:lnSpc>
                <a:spcPct val="82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p>
          <a:p>
            <a:pPr marL="417513" indent="-312738" defTabSz="457200">
              <a:lnSpc>
                <a:spcPct val="82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p>
          <a:p>
            <a:pPr marL="417513" indent="-312738" defTabSz="457200">
              <a:lnSpc>
                <a:spcPct val="62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p>
        </p:txBody>
      </p:sp>
      <p:sp>
        <p:nvSpPr>
          <p:cNvPr id="441348" name="Rectangle 4"/>
          <p:cNvSpPr>
            <a:spLocks noChangeArrowheads="1"/>
          </p:cNvSpPr>
          <p:nvPr/>
        </p:nvSpPr>
        <p:spPr bwMode="auto">
          <a:xfrm>
            <a:off x="2116138" y="1633538"/>
            <a:ext cx="7078662" cy="4527550"/>
          </a:xfrm>
          <a:prstGeom prst="rect">
            <a:avLst/>
          </a:prstGeom>
          <a:noFill/>
          <a:ln w="9525">
            <a:noFill/>
            <a:round/>
            <a:headEnd/>
            <a:tailEnd/>
          </a:ln>
          <a:effectLst/>
        </p:spPr>
        <p:txBody>
          <a:bodyPr lIns="0" tIns="0" rIns="0" bIns="0"/>
          <a:lstStyle/>
          <a:p>
            <a:pPr marL="417513" indent="-312738" defTabSz="457200">
              <a:lnSpc>
                <a:spcPct val="82000"/>
              </a:lnSpc>
              <a:spcBef>
                <a:spcPct val="20000"/>
              </a:spcBef>
              <a:buClr>
                <a:schemeClr val="tx2"/>
              </a:buClr>
              <a:buSzPct val="7000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latin typeface="Arial" pitchFamily="34" charset="0"/>
            </a:endParaRPr>
          </a:p>
          <a:p>
            <a:pPr marL="417513" indent="-312738" defTabSz="457200">
              <a:lnSpc>
                <a:spcPct val="82000"/>
              </a:lnSpc>
              <a:spcBef>
                <a:spcPct val="20000"/>
              </a:spcBef>
              <a:buClr>
                <a:schemeClr val="tx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latin typeface="Arial" pitchFamily="34" charset="0"/>
            </a:endParaRPr>
          </a:p>
          <a:p>
            <a:pPr marL="417513" indent="-312738" defTabSz="457200">
              <a:lnSpc>
                <a:spcPct val="62000"/>
              </a:lnSpc>
              <a:spcBef>
                <a:spcPct val="20000"/>
              </a:spcBef>
              <a:buClr>
                <a:schemeClr val="tx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a:latin typeface="Arial" pitchFamily="34" charset="0"/>
            </a:endParaRPr>
          </a:p>
        </p:txBody>
      </p:sp>
      <p:sp>
        <p:nvSpPr>
          <p:cNvPr id="441349" name="Rectangle 5"/>
          <p:cNvSpPr>
            <a:spLocks noChangeArrowheads="1"/>
          </p:cNvSpPr>
          <p:nvPr/>
        </p:nvSpPr>
        <p:spPr bwMode="auto">
          <a:xfrm>
            <a:off x="8277016" y="354013"/>
            <a:ext cx="202033" cy="316428"/>
          </a:xfrm>
          <a:prstGeom prst="rect">
            <a:avLst/>
          </a:prstGeom>
          <a:noFill/>
          <a:ln w="9525">
            <a:noFill/>
            <a:miter lim="800000"/>
            <a:headEnd/>
            <a:tailEnd/>
          </a:ln>
          <a:effectLst/>
        </p:spPr>
        <p:txBody>
          <a:bodyPr wrap="none" lIns="100008" tIns="50004" rIns="100008" bIns="50004">
            <a:spAutoFit/>
          </a:bodyPr>
          <a:lstStyle/>
          <a:p>
            <a:pPr algn="ctr" defTabSz="1000125" eaLnBrk="0" hangingPunct="0">
              <a:lnSpc>
                <a:spcPct val="70000"/>
              </a:lnSpc>
              <a:buClr>
                <a:srgbClr val="000000"/>
              </a:buClr>
              <a:buSzPct val="100000"/>
            </a:pPr>
            <a:endParaRPr lang="en-US" sz="2000">
              <a:solidFill>
                <a:schemeClr val="bg1"/>
              </a:solidFill>
              <a:latin typeface="Tahoma" pitchFamily="34" charset="0"/>
              <a:cs typeface="Lucida Sans Unicode" pitchFamily="34" charset="0"/>
            </a:endParaRPr>
          </a:p>
        </p:txBody>
      </p:sp>
      <p:sp>
        <p:nvSpPr>
          <p:cNvPr id="441350" name="Rectangle 6"/>
          <p:cNvSpPr>
            <a:spLocks noChangeArrowheads="1"/>
          </p:cNvSpPr>
          <p:nvPr/>
        </p:nvSpPr>
        <p:spPr bwMode="auto">
          <a:xfrm>
            <a:off x="-776498" y="1735138"/>
            <a:ext cx="202033" cy="316428"/>
          </a:xfrm>
          <a:prstGeom prst="rect">
            <a:avLst/>
          </a:prstGeom>
          <a:noFill/>
          <a:ln w="9525">
            <a:noFill/>
            <a:miter lim="800000"/>
            <a:headEnd/>
            <a:tailEnd/>
          </a:ln>
          <a:effectLst/>
        </p:spPr>
        <p:txBody>
          <a:bodyPr wrap="none" lIns="100008" tIns="50004" rIns="100008" bIns="50004">
            <a:spAutoFit/>
          </a:bodyPr>
          <a:lstStyle/>
          <a:p>
            <a:pPr algn="ctr" defTabSz="1000125" eaLnBrk="0" hangingPunct="0">
              <a:lnSpc>
                <a:spcPct val="70000"/>
              </a:lnSpc>
              <a:buClr>
                <a:srgbClr val="000000"/>
              </a:buClr>
              <a:buSzPct val="100000"/>
            </a:pPr>
            <a:endParaRPr lang="en-US" sz="2000" b="1">
              <a:solidFill>
                <a:schemeClr val="bg1"/>
              </a:solidFill>
              <a:latin typeface="Tahoma" pitchFamily="34" charset="0"/>
              <a:cs typeface="Lucida Sans Unicode" pitchFamily="34" charset="0"/>
            </a:endParaRPr>
          </a:p>
        </p:txBody>
      </p:sp>
      <p:sp>
        <p:nvSpPr>
          <p:cNvPr id="441351" name="Rectangle 7"/>
          <p:cNvSpPr>
            <a:spLocks noChangeArrowheads="1"/>
          </p:cNvSpPr>
          <p:nvPr/>
        </p:nvSpPr>
        <p:spPr bwMode="auto">
          <a:xfrm>
            <a:off x="1616076" y="1943100"/>
            <a:ext cx="8518525" cy="3281362"/>
          </a:xfrm>
          <a:prstGeom prst="rect">
            <a:avLst/>
          </a:prstGeom>
          <a:noFill/>
          <a:ln w="9525">
            <a:noFill/>
            <a:round/>
            <a:headEnd/>
            <a:tailEnd/>
          </a:ln>
          <a:effectLst/>
        </p:spPr>
        <p:txBody>
          <a:bodyPr lIns="0" tIns="0" rIns="0" bIns="0"/>
          <a:lstStyle/>
          <a:p>
            <a:pPr marL="417513" indent="-312738" defTabSz="457200">
              <a:lnSpc>
                <a:spcPct val="82000"/>
              </a:lnSpc>
              <a:spcBef>
                <a:spcPct val="20000"/>
              </a:spcBef>
              <a:buClr>
                <a:schemeClr val="tx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100" dirty="0">
                <a:latin typeface="Arial" pitchFamily="34" charset="0"/>
              </a:rPr>
              <a:t>The sky is the limit: each PU is free to do as it pleases</a:t>
            </a:r>
          </a:p>
          <a:p>
            <a:pPr marL="417513" indent="-312738" defTabSz="457200">
              <a:lnSpc>
                <a:spcPct val="82000"/>
              </a:lnSpc>
              <a:spcBef>
                <a:spcPct val="20000"/>
              </a:spcBef>
              <a:buClr>
                <a:schemeClr val="tx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dirty="0">
              <a:latin typeface="Arial" pitchFamily="34" charset="0"/>
            </a:endParaRPr>
          </a:p>
          <a:p>
            <a:pPr marL="417513" indent="-312738" defTabSz="457200">
              <a:lnSpc>
                <a:spcPct val="82000"/>
              </a:lnSpc>
              <a:spcBef>
                <a:spcPct val="20000"/>
              </a:spcBef>
              <a:buClr>
                <a:schemeClr val="tx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100" dirty="0">
                <a:latin typeface="Arial" pitchFamily="34" charset="0"/>
              </a:rPr>
              <a:t>Can be of either shared memory or distributed memory categories </a:t>
            </a:r>
            <a:r>
              <a:rPr lang="en-GB" sz="2100" dirty="0">
                <a:latin typeface="Arial" pitchFamily="34" charset="0"/>
              </a:rPr>
              <a:t> </a:t>
            </a:r>
          </a:p>
          <a:p>
            <a:pPr marL="417513" indent="-312738" defTabSz="457200">
              <a:lnSpc>
                <a:spcPct val="62000"/>
              </a:lnSpc>
              <a:spcBef>
                <a:spcPct val="20000"/>
              </a:spcBef>
              <a:buClr>
                <a:schemeClr val="tx2"/>
              </a:buClr>
              <a:buSzPct val="70000"/>
              <a:buFont typeface="Wingdings" pitchFamily="2" charset="2"/>
              <a:buChar char="l"/>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100" dirty="0">
              <a:latin typeface="Arial" pitchFamily="34" charset="0"/>
            </a:endParaRPr>
          </a:p>
        </p:txBody>
      </p:sp>
      <p:pic>
        <p:nvPicPr>
          <p:cNvPr id="441352" name="Picture 8" descr="parallelism"/>
          <p:cNvPicPr>
            <a:picLocks noChangeAspect="1" noChangeArrowheads="1"/>
          </p:cNvPicPr>
          <p:nvPr/>
        </p:nvPicPr>
        <p:blipFill>
          <a:blip r:embed="rId3" cstate="print"/>
          <a:srcRect t="52701" r="51353"/>
          <a:stretch>
            <a:fillRect/>
          </a:stretch>
        </p:blipFill>
        <p:spPr bwMode="auto">
          <a:xfrm>
            <a:off x="2286000" y="3871913"/>
            <a:ext cx="2965450" cy="1765300"/>
          </a:xfrm>
          <a:prstGeom prst="rect">
            <a:avLst/>
          </a:prstGeom>
          <a:noFill/>
        </p:spPr>
      </p:pic>
      <p:pic>
        <p:nvPicPr>
          <p:cNvPr id="441353" name="Picture 9" descr="instructions"/>
          <p:cNvPicPr>
            <a:picLocks noChangeAspect="1" noChangeArrowheads="1"/>
          </p:cNvPicPr>
          <p:nvPr/>
        </p:nvPicPr>
        <p:blipFill>
          <a:blip r:embed="rId4" cstate="print"/>
          <a:srcRect/>
          <a:stretch>
            <a:fillRect/>
          </a:stretch>
        </p:blipFill>
        <p:spPr bwMode="auto">
          <a:xfrm>
            <a:off x="7772400" y="3819526"/>
            <a:ext cx="1524000" cy="600075"/>
          </a:xfrm>
          <a:prstGeom prst="rect">
            <a:avLst/>
          </a:prstGeom>
          <a:noFill/>
        </p:spPr>
      </p:pic>
      <p:sp>
        <p:nvSpPr>
          <p:cNvPr id="441354" name="Rectangle 10"/>
          <p:cNvSpPr>
            <a:spLocks noChangeArrowheads="1"/>
          </p:cNvSpPr>
          <p:nvPr/>
        </p:nvSpPr>
        <p:spPr bwMode="auto">
          <a:xfrm>
            <a:off x="6100764" y="3992563"/>
            <a:ext cx="1671637" cy="284162"/>
          </a:xfrm>
          <a:prstGeom prst="rect">
            <a:avLst/>
          </a:prstGeom>
          <a:noFill/>
          <a:ln w="9525">
            <a:noFill/>
            <a:miter lim="800000"/>
            <a:headEnd/>
            <a:tailEnd/>
          </a:ln>
          <a:effectLst/>
        </p:spPr>
        <p:txBody>
          <a:bodyPr wrap="none">
            <a:spAutoFit/>
          </a:bodyPr>
          <a:lstStyle/>
          <a:p>
            <a:pPr algn="ctr" eaLnBrk="0" hangingPunct="0">
              <a:lnSpc>
                <a:spcPct val="70000"/>
              </a:lnSpc>
              <a:buClr>
                <a:srgbClr val="000000"/>
              </a:buClr>
              <a:buSzPct val="100000"/>
              <a:buFont typeface="Times New Roman" pitchFamily="18" charset="0"/>
              <a:buNone/>
            </a:pPr>
            <a:r>
              <a:rPr lang="en-US" b="1">
                <a:latin typeface="Tahoma" pitchFamily="34" charset="0"/>
                <a:cs typeface="Lucida Sans Unicode" pitchFamily="34" charset="0"/>
              </a:rPr>
              <a:t>Instructions:</a:t>
            </a:r>
          </a:p>
        </p:txBody>
      </p:sp>
    </p:spTree>
    <p:extLst>
      <p:ext uri="{BB962C8B-B14F-4D97-AF65-F5344CB8AC3E}">
        <p14:creationId xmlns:p14="http://schemas.microsoft.com/office/powerpoint/2010/main" val="1903352479"/>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[New Topic]</a:t>
            </a:r>
            <a:r>
              <a:rPr lang="en-US" sz="3200" dirty="0"/>
              <a:t> Amdahl's Law</a:t>
            </a:r>
          </a:p>
        </p:txBody>
      </p:sp>
      <p:sp>
        <p:nvSpPr>
          <p:cNvPr id="3" name="Content Placeholder 2"/>
          <p:cNvSpPr>
            <a:spLocks noGrp="1"/>
          </p:cNvSpPr>
          <p:nvPr>
            <p:ph idx="1"/>
          </p:nvPr>
        </p:nvSpPr>
        <p:spPr/>
        <p:txBody>
          <a:bodyPr/>
          <a:lstStyle/>
          <a:p>
            <a:pPr marL="0" indent="0">
              <a:buNone/>
            </a:pPr>
            <a:r>
              <a:rPr lang="en-US" sz="1800" dirty="0"/>
              <a:t>“A fairly obvious conclusion which can be drawn at this point is that the effort expended on achieving high parallel processing rates is wasted unless it is accompanied by achievements in sequential processing rates of very nearly the same magnitude”</a:t>
            </a:r>
          </a:p>
        </p:txBody>
      </p:sp>
      <p:sp>
        <p:nvSpPr>
          <p:cNvPr id="5" name="Slide Number Placeholder 4"/>
          <p:cNvSpPr>
            <a:spLocks noGrp="1"/>
          </p:cNvSpPr>
          <p:nvPr>
            <p:ph type="sldNum" sz="quarter" idx="12"/>
          </p:nvPr>
        </p:nvSpPr>
        <p:spPr/>
        <p:txBody>
          <a:bodyPr/>
          <a:lstStyle/>
          <a:p>
            <a:fld id="{04A7C484-7E24-447E-8CB0-5149A4D34DEF}" type="slidenum">
              <a:rPr lang="en-US" altLang="en-US" smtClean="0"/>
              <a:pPr/>
              <a:t>32</a:t>
            </a:fld>
            <a:endParaRPr lang="en-US" altLang="en-US"/>
          </a:p>
        </p:txBody>
      </p:sp>
      <p:sp>
        <p:nvSpPr>
          <p:cNvPr id="4" name="Rectangle 3"/>
          <p:cNvSpPr/>
          <p:nvPr/>
        </p:nvSpPr>
        <p:spPr>
          <a:xfrm>
            <a:off x="4221480" y="2380297"/>
            <a:ext cx="7391400" cy="523220"/>
          </a:xfrm>
          <a:prstGeom prst="rect">
            <a:avLst/>
          </a:prstGeom>
        </p:spPr>
        <p:txBody>
          <a:bodyPr wrap="square">
            <a:spAutoFit/>
          </a:bodyPr>
          <a:lstStyle/>
          <a:p>
            <a:pPr algn="r"/>
            <a:r>
              <a:rPr lang="en-US" sz="1400" dirty="0"/>
              <a:t>“Validity of the single processor approach to achieving large scale computing capabilities,” by Gene M. Amdahl, in Proceedings of the “AFIPS Spring Joint Computer Conference,” pp. 483, 1967</a:t>
            </a:r>
          </a:p>
        </p:txBody>
      </p:sp>
      <p:pic>
        <p:nvPicPr>
          <p:cNvPr id="10" name="Picture 9" descr="TP_tmp.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bwMode="auto">
          <a:xfrm>
            <a:off x="1627091" y="3855640"/>
            <a:ext cx="8828407" cy="2438629"/>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extLst>
      <p:ext uri="{BB962C8B-B14F-4D97-AF65-F5344CB8AC3E}">
        <p14:creationId xmlns:p14="http://schemas.microsoft.com/office/powerpoint/2010/main" val="19384634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p:txBody>
          <a:bodyPr/>
          <a:lstStyle/>
          <a:p>
            <a:r>
              <a:rPr lang="en-US" dirty="0"/>
              <a:t>Amdahl’s Law</a:t>
            </a:r>
          </a:p>
        </p:txBody>
      </p:sp>
      <mc:AlternateContent xmlns:mc="http://schemas.openxmlformats.org/markup-compatibility/2006" xmlns:a14="http://schemas.microsoft.com/office/drawing/2010/main">
        <mc:Choice Requires="a14">
          <p:sp>
            <p:nvSpPr>
              <p:cNvPr id="420867" name="Rectangle 3"/>
              <p:cNvSpPr>
                <a:spLocks noGrp="1" noChangeArrowheads="1"/>
              </p:cNvSpPr>
              <p:nvPr>
                <p:ph idx="1"/>
              </p:nvPr>
            </p:nvSpPr>
            <p:spPr/>
            <p:txBody>
              <a:bodyPr/>
              <a:lstStyle/>
              <a:p>
                <a:endParaRPr lang="en-US" sz="2000" dirty="0"/>
              </a:p>
              <a:p>
                <a:r>
                  <a:rPr lang="en-US" sz="2000" dirty="0"/>
                  <a:t>Sometimes called the </a:t>
                </a:r>
                <a:r>
                  <a:rPr lang="en-US" sz="2000" dirty="0">
                    <a:solidFill>
                      <a:srgbClr val="C00000"/>
                    </a:solidFill>
                  </a:rPr>
                  <a:t>law of diminishing returns</a:t>
                </a:r>
              </a:p>
              <a:p>
                <a:pPr marL="0" indent="0">
                  <a:buNone/>
                </a:pPr>
                <a:endParaRPr lang="en-US" sz="2000" dirty="0"/>
              </a:p>
              <a:p>
                <a:r>
                  <a:rPr lang="en-US" sz="2000" dirty="0"/>
                  <a:t>In the context of parallel computing used to illustrate how going parallel with a part of your code is going to lead to overall speedups</a:t>
                </a:r>
              </a:p>
              <a:p>
                <a:pPr marL="0" indent="0">
                  <a:buNone/>
                </a:pPr>
                <a:endParaRPr lang="en-US" sz="2000" dirty="0"/>
              </a:p>
              <a:p>
                <a:r>
                  <a:rPr lang="en-US" sz="2000" dirty="0"/>
                  <a:t>The art is to find for the same problem an algorithm that has a large </a:t>
                </a:r>
                <a14:m>
                  <m:oMath xmlns:m="http://schemas.openxmlformats.org/officeDocument/2006/math">
                    <m:r>
                      <a:rPr lang="en-US" sz="2000" i="1" dirty="0" smtClean="0">
                        <a:latin typeface="Cambria Math" panose="02040503050406030204" pitchFamily="18" charset="0"/>
                      </a:rPr>
                      <m:t>𝑟</m:t>
                    </m:r>
                    <m:r>
                      <a:rPr lang="en-US" sz="2000" i="1" baseline="-25000" dirty="0" err="1">
                        <a:latin typeface="Cambria Math" panose="02040503050406030204" pitchFamily="18" charset="0"/>
                      </a:rPr>
                      <m:t>𝑝</m:t>
                    </m:r>
                  </m:oMath>
                </a14:m>
                <a:endParaRPr lang="en-US" sz="2000" baseline="-25000" dirty="0">
                  <a:latin typeface="Arial"/>
                </a:endParaRPr>
              </a:p>
              <a:p>
                <a:pPr lvl="1"/>
                <a:r>
                  <a:rPr lang="en-US" sz="1800" dirty="0"/>
                  <a:t>Sometimes requires a completely </a:t>
                </a:r>
                <a:r>
                  <a:rPr lang="en-US" sz="1800" dirty="0">
                    <a:solidFill>
                      <a:srgbClr val="C00000"/>
                    </a:solidFill>
                  </a:rPr>
                  <a:t>different</a:t>
                </a:r>
                <a:r>
                  <a:rPr lang="en-US" sz="1800" dirty="0"/>
                  <a:t> angle of approach for a solution</a:t>
                </a:r>
              </a:p>
              <a:p>
                <a:pPr marL="344487" lvl="1" indent="0">
                  <a:buNone/>
                </a:pPr>
                <a:endParaRPr lang="en-US" sz="1800" dirty="0"/>
              </a:p>
              <a:p>
                <a:r>
                  <a:rPr lang="en-US" sz="2000" dirty="0"/>
                  <a:t>Nomenclature</a:t>
                </a:r>
              </a:p>
              <a:p>
                <a:pPr lvl="1"/>
                <a:r>
                  <a:rPr lang="en-US" sz="1800" dirty="0"/>
                  <a:t>Algorithms for which </a:t>
                </a:r>
                <a14:m>
                  <m:oMath xmlns:m="http://schemas.openxmlformats.org/officeDocument/2006/math">
                    <m:r>
                      <a:rPr lang="en-US" sz="1800" i="1" dirty="0" smtClean="0">
                        <a:latin typeface="Cambria Math" panose="02040503050406030204" pitchFamily="18" charset="0"/>
                      </a:rPr>
                      <m:t>𝑟</m:t>
                    </m:r>
                    <m:r>
                      <a:rPr lang="en-US" sz="1800" i="1" baseline="-25000" dirty="0" err="1">
                        <a:latin typeface="Cambria Math" panose="02040503050406030204" pitchFamily="18" charset="0"/>
                      </a:rPr>
                      <m:t>𝑝</m:t>
                    </m:r>
                    <m:r>
                      <a:rPr lang="en-US" sz="1800" i="1" dirty="0">
                        <a:latin typeface="Cambria Math" panose="02040503050406030204" pitchFamily="18" charset="0"/>
                      </a:rPr>
                      <m:t>=1</m:t>
                    </m:r>
                  </m:oMath>
                </a14:m>
                <a:r>
                  <a:rPr lang="en-US" sz="1800" dirty="0"/>
                  <a:t> are called “embarrassingly parallel”</a:t>
                </a:r>
              </a:p>
            </p:txBody>
          </p:sp>
        </mc:Choice>
        <mc:Fallback xmlns="">
          <p:sp>
            <p:nvSpPr>
              <p:cNvPr id="420867" name="Rectangle 3"/>
              <p:cNvSpPr>
                <a:spLocks noGrp="1" noRot="1" noChangeAspect="1" noMove="1" noResize="1" noEditPoints="1" noAdjustHandles="1" noChangeArrowheads="1" noChangeShapeType="1" noTextEdit="1"/>
              </p:cNvSpPr>
              <p:nvPr>
                <p:ph idx="1"/>
              </p:nvPr>
            </p:nvSpPr>
            <p:spPr>
              <a:blipFill>
                <a:blip r:embed="rId3"/>
                <a:stretch>
                  <a:fillRect l="-459"/>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04A7C484-7E24-447E-8CB0-5149A4D34DEF}" type="slidenum">
              <a:rPr lang="en-US" altLang="en-US" smtClean="0"/>
              <a:pPr/>
              <a:t>33</a:t>
            </a:fld>
            <a:endParaRPr lang="en-US" altLang="en-US"/>
          </a:p>
        </p:txBody>
      </p:sp>
    </p:spTree>
    <p:extLst>
      <p:ext uri="{BB962C8B-B14F-4D97-AF65-F5344CB8AC3E}">
        <p14:creationId xmlns:p14="http://schemas.microsoft.com/office/powerpoint/2010/main" val="6227766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Amdahl's Law</a:t>
            </a:r>
          </a:p>
        </p:txBody>
      </p:sp>
      <p:sp>
        <p:nvSpPr>
          <p:cNvPr id="3" name="Content Placeholder 2"/>
          <p:cNvSpPr>
            <a:spLocks noGrp="1"/>
          </p:cNvSpPr>
          <p:nvPr>
            <p:ph idx="1"/>
          </p:nvPr>
        </p:nvSpPr>
        <p:spPr/>
        <p:txBody>
          <a:bodyPr/>
          <a:lstStyle/>
          <a:p>
            <a:endParaRPr lang="en-US" sz="1800" dirty="0"/>
          </a:p>
          <a:p>
            <a:r>
              <a:rPr lang="en-US" sz="1800" dirty="0"/>
              <a:t>Suppose that a program spends 60% of its time in I/O operations, pre and post-processing</a:t>
            </a:r>
            <a:br>
              <a:rPr lang="en-US" sz="1800" dirty="0"/>
            </a:br>
            <a:endParaRPr lang="en-US" sz="1800" dirty="0"/>
          </a:p>
          <a:p>
            <a:r>
              <a:rPr lang="en-US" sz="1800" dirty="0"/>
              <a:t>The rest of 40% is spent on computation, most of which can be parallelized</a:t>
            </a:r>
            <a:br>
              <a:rPr lang="en-US" sz="1800" dirty="0"/>
            </a:br>
            <a:endParaRPr lang="en-US" sz="1800" dirty="0"/>
          </a:p>
          <a:p>
            <a:r>
              <a:rPr lang="en-US" sz="1800" dirty="0"/>
              <a:t>Assume that you buy a multicore chip and can throw 6 parallel threads at this problem. </a:t>
            </a:r>
            <a:br>
              <a:rPr lang="en-US" sz="1800" dirty="0"/>
            </a:br>
            <a:br>
              <a:rPr lang="en-US" sz="1800" dirty="0"/>
            </a:br>
            <a:endParaRPr lang="en-US" sz="1800" dirty="0"/>
          </a:p>
          <a:p>
            <a:r>
              <a:rPr lang="en-US" sz="1800" dirty="0"/>
              <a:t>What is the maximum amount of speedup that you can expect given this investment?</a:t>
            </a:r>
            <a:br>
              <a:rPr lang="en-US" sz="1800" dirty="0"/>
            </a:br>
            <a:endParaRPr lang="en-US" sz="1800" dirty="0"/>
          </a:p>
          <a:p>
            <a:r>
              <a:rPr lang="en-US" sz="1800" dirty="0"/>
              <a:t>Asymptotically, what is the maximum speedup that you can ever hope for?</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34</a:t>
            </a:fld>
            <a:endParaRPr lang="en-US" altLang="en-US"/>
          </a:p>
        </p:txBody>
      </p:sp>
    </p:spTree>
    <p:extLst>
      <p:ext uri="{BB962C8B-B14F-4D97-AF65-F5344CB8AC3E}">
        <p14:creationId xmlns:p14="http://schemas.microsoft.com/office/powerpoint/2010/main" val="12060145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Trivia</a:t>
            </a:r>
          </a:p>
        </p:txBody>
      </p:sp>
      <p:sp>
        <p:nvSpPr>
          <p:cNvPr id="3" name="Content Placeholder 2"/>
          <p:cNvSpPr>
            <a:spLocks noGrp="1"/>
          </p:cNvSpPr>
          <p:nvPr>
            <p:ph idx="1"/>
          </p:nvPr>
        </p:nvSpPr>
        <p:spPr/>
        <p:txBody>
          <a:bodyPr/>
          <a:lstStyle/>
          <a:p>
            <a:endParaRPr lang="en-US" sz="2000" dirty="0"/>
          </a:p>
          <a:p>
            <a:endParaRPr lang="en-US" sz="2000" dirty="0"/>
          </a:p>
          <a:p>
            <a:r>
              <a:rPr lang="en-US" sz="2000" dirty="0"/>
              <a:t>Gene Amdahl (1922-2015)</a:t>
            </a:r>
          </a:p>
          <a:p>
            <a:endParaRPr lang="en-US" sz="2000" dirty="0"/>
          </a:p>
          <a:p>
            <a:endParaRPr lang="en-US" sz="2000" dirty="0"/>
          </a:p>
          <a:p>
            <a:r>
              <a:rPr lang="en-US" sz="2000" dirty="0"/>
              <a:t>Graduated from UW-Madison</a:t>
            </a:r>
          </a:p>
          <a:p>
            <a:pPr lvl="1"/>
            <a:r>
              <a:rPr lang="en-US" sz="1800" dirty="0"/>
              <a:t>1952 PhD, Mathematics and Physics</a:t>
            </a:r>
          </a:p>
          <a:p>
            <a:endParaRPr lang="en-US" sz="2000" dirty="0"/>
          </a:p>
          <a:p>
            <a:endParaRPr lang="en-US" sz="2000" dirty="0"/>
          </a:p>
          <a:p>
            <a:r>
              <a:rPr lang="en-US" sz="2000" dirty="0"/>
              <a:t>Amdahl’s law (1967)</a:t>
            </a:r>
          </a:p>
          <a:p>
            <a:endParaRPr lang="en-US" sz="2000" dirty="0"/>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35</a:t>
            </a:fld>
            <a:endParaRPr lang="en-US" altLang="en-US"/>
          </a:p>
        </p:txBody>
      </p:sp>
    </p:spTree>
    <p:extLst>
      <p:ext uri="{BB962C8B-B14F-4D97-AF65-F5344CB8AC3E}">
        <p14:creationId xmlns:p14="http://schemas.microsoft.com/office/powerpoint/2010/main" val="36628793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915" y="3282215"/>
            <a:ext cx="9140792" cy="823393"/>
          </a:xfrm>
        </p:spPr>
        <p:txBody>
          <a:bodyPr/>
          <a:lstStyle/>
          <a:p>
            <a:r>
              <a:rPr lang="en-US" dirty="0"/>
              <a:t>GPU Computing with CUDA</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45056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The long view</a:t>
            </a:r>
          </a:p>
        </p:txBody>
      </p:sp>
      <p:sp>
        <p:nvSpPr>
          <p:cNvPr id="3" name="Content Placeholder 2"/>
          <p:cNvSpPr>
            <a:spLocks noGrp="1"/>
          </p:cNvSpPr>
          <p:nvPr>
            <p:ph idx="1"/>
          </p:nvPr>
        </p:nvSpPr>
        <p:spPr/>
        <p:txBody>
          <a:bodyPr/>
          <a:lstStyle/>
          <a:p>
            <a:pPr marL="0" indent="0">
              <a:buNone/>
            </a:pPr>
            <a:endParaRPr lang="en-US" sz="2000" dirty="0"/>
          </a:p>
          <a:p>
            <a:r>
              <a:rPr lang="en-US" sz="2000" dirty="0"/>
              <a:t>Goal: Understand how GPUs can be used in Scientific Computing</a:t>
            </a:r>
            <a:br>
              <a:rPr lang="en-US" sz="1200" dirty="0"/>
            </a:br>
            <a:endParaRPr lang="en-US" sz="1200" dirty="0"/>
          </a:p>
          <a:p>
            <a:endParaRPr lang="en-US" sz="2000" dirty="0"/>
          </a:p>
          <a:p>
            <a:r>
              <a:rPr lang="en-US" sz="2000" dirty="0"/>
              <a:t>Topics</a:t>
            </a:r>
          </a:p>
          <a:p>
            <a:pPr lvl="1" fontAlgn="t"/>
            <a:r>
              <a:rPr lang="en-US" sz="1800" dirty="0"/>
              <a:t>Hardware considerations</a:t>
            </a:r>
          </a:p>
          <a:p>
            <a:pPr lvl="1" fontAlgn="t"/>
            <a:r>
              <a:rPr lang="en-US" sz="1800" dirty="0"/>
              <a:t>“Hello World” with GPU computing</a:t>
            </a:r>
          </a:p>
          <a:p>
            <a:pPr lvl="1" fontAlgn="t"/>
            <a:r>
              <a:rPr lang="en-US" sz="1800" dirty="0"/>
              <a:t>Execution configuration issues</a:t>
            </a:r>
          </a:p>
          <a:p>
            <a:pPr lvl="1" fontAlgn="t"/>
            <a:r>
              <a:rPr lang="en-US" sz="1800" dirty="0"/>
              <a:t>The memory model in CUDA</a:t>
            </a:r>
          </a:p>
          <a:p>
            <a:pPr lvl="1" fontAlgn="t"/>
            <a:r>
              <a:rPr lang="en-US" sz="1800" dirty="0"/>
              <a:t>Scheduling issues in CUDA</a:t>
            </a:r>
          </a:p>
          <a:p>
            <a:pPr lvl="1" fontAlgn="t"/>
            <a:r>
              <a:rPr lang="en-US" sz="1800" dirty="0"/>
              <a:t>Occupancy and optimization issues</a:t>
            </a:r>
          </a:p>
          <a:p>
            <a:endParaRPr lang="en-US" sz="2000" dirty="0"/>
          </a:p>
        </p:txBody>
      </p:sp>
      <p:sp>
        <p:nvSpPr>
          <p:cNvPr id="6" name="Slide Number Placeholder 5"/>
          <p:cNvSpPr>
            <a:spLocks noGrp="1"/>
          </p:cNvSpPr>
          <p:nvPr>
            <p:ph type="sldNum" sz="quarter" idx="12"/>
          </p:nvPr>
        </p:nvSpPr>
        <p:spPr/>
        <p:txBody>
          <a:bodyPr/>
          <a:lstStyle/>
          <a:p>
            <a:fld id="{2607EFA3-406F-4E56-9DD2-4C036976C4CD}" type="slidenum">
              <a:rPr lang="en-US" altLang="en-US" smtClean="0"/>
              <a:pPr/>
              <a:t>37</a:t>
            </a:fld>
            <a:endParaRPr lang="en-US" altLang="en-US" dirty="0"/>
          </a:p>
        </p:txBody>
      </p:sp>
    </p:spTree>
    <p:extLst>
      <p:ext uri="{BB962C8B-B14F-4D97-AF65-F5344CB8AC3E}">
        <p14:creationId xmlns:p14="http://schemas.microsoft.com/office/powerpoint/2010/main" val="29031195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8257" y="2974564"/>
            <a:ext cx="3981033" cy="3273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6178" name="Picture 2" descr="http://images.anandtech.com/doci/8557/1%20-%20MSI%20Chipset%20Diagram.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86400" y="1485899"/>
            <a:ext cx="4938920" cy="5086350"/>
          </a:xfrm>
          <a:prstGeom prst="rect">
            <a:avLst/>
          </a:prstGeom>
          <a:noFill/>
          <a:extLst>
            <a:ext uri="{909E8E84-426E-40DD-AFC4-6F175D3DCCD1}">
              <a14:hiddenFill xmlns:a14="http://schemas.microsoft.com/office/drawing/2010/main">
                <a:solidFill>
                  <a:srgbClr val="FFFFFF"/>
                </a:solidFill>
              </a14:hiddenFill>
            </a:ext>
          </a:extLst>
        </p:spPr>
      </p:pic>
      <p:sp>
        <p:nvSpPr>
          <p:cNvPr id="19458" name="Rectangle 2"/>
          <p:cNvSpPr>
            <a:spLocks noGrp="1" noChangeArrowheads="1"/>
          </p:cNvSpPr>
          <p:nvPr>
            <p:ph type="title"/>
          </p:nvPr>
        </p:nvSpPr>
        <p:spPr>
          <a:ln/>
        </p:spPr>
        <p:txBody>
          <a:bodyPr vert="horz" lIns="0" tIns="0" rIns="0" bIns="0" rtlCol="0" anchor="ctr">
            <a:normAutofit/>
          </a:bodyPr>
          <a:lstStyle/>
          <a:p>
            <a: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3200" dirty="0"/>
              <a:t>Typical Hardware Architecture</a:t>
            </a:r>
          </a:p>
        </p:txBody>
      </p:sp>
      <p:sp>
        <p:nvSpPr>
          <p:cNvPr id="4" name="Slide Number Placeholder 3"/>
          <p:cNvSpPr>
            <a:spLocks noGrp="1"/>
          </p:cNvSpPr>
          <p:nvPr>
            <p:ph type="sldNum" sz="quarter" idx="12"/>
          </p:nvPr>
        </p:nvSpPr>
        <p:spPr/>
        <p:txBody>
          <a:bodyPr/>
          <a:lstStyle/>
          <a:p>
            <a:fld id="{2607EFA3-406F-4E56-9DD2-4C036976C4CD}" type="slidenum">
              <a:rPr lang="en-US" altLang="en-US" smtClean="0"/>
              <a:pPr/>
              <a:t>38</a:t>
            </a:fld>
            <a:endParaRPr lang="en-US" altLang="en-US" dirty="0"/>
          </a:p>
        </p:txBody>
      </p:sp>
      <p:sp>
        <p:nvSpPr>
          <p:cNvPr id="19460" name="AutoShape 4"/>
          <p:cNvSpPr>
            <a:spLocks noChangeArrowheads="1"/>
          </p:cNvSpPr>
          <p:nvPr/>
        </p:nvSpPr>
        <p:spPr bwMode="auto">
          <a:xfrm>
            <a:off x="8610600" y="1108269"/>
            <a:ext cx="1524000" cy="640080"/>
          </a:xfrm>
          <a:prstGeom prst="wedgeRoundRectCallout">
            <a:avLst>
              <a:gd name="adj1" fmla="val -69480"/>
              <a:gd name="adj2" fmla="val 63288"/>
              <a:gd name="adj3" fmla="val 16667"/>
            </a:avLst>
          </a:prstGeom>
          <a:solidFill>
            <a:srgbClr val="FFEBAB"/>
          </a:solidFill>
          <a:ln w="9525">
            <a:solidFill>
              <a:schemeClr val="tx1"/>
            </a:solidFill>
            <a:miter lim="800000"/>
            <a:headEnd/>
            <a:tailEnd/>
          </a:ln>
          <a:effectLst/>
        </p:spPr>
        <p:txBody>
          <a:bodyPr/>
          <a:lstStyle/>
          <a:p>
            <a:pPr algn="ctr"/>
            <a:r>
              <a:rPr lang="en-US" dirty="0"/>
              <a:t>CPU</a:t>
            </a:r>
          </a:p>
          <a:p>
            <a:pPr algn="ctr"/>
            <a:r>
              <a:rPr lang="en-US" dirty="0"/>
              <a:t>(the “</a:t>
            </a:r>
            <a:r>
              <a:rPr lang="en-US" b="1" dirty="0">
                <a:solidFill>
                  <a:srgbClr val="C00000"/>
                </a:solidFill>
              </a:rPr>
              <a:t>host</a:t>
            </a:r>
            <a:r>
              <a:rPr lang="en-US" dirty="0"/>
              <a:t>”)</a:t>
            </a:r>
          </a:p>
        </p:txBody>
      </p:sp>
      <p:sp>
        <p:nvSpPr>
          <p:cNvPr id="19461" name="AutoShape 5"/>
          <p:cNvSpPr>
            <a:spLocks noChangeArrowheads="1"/>
          </p:cNvSpPr>
          <p:nvPr/>
        </p:nvSpPr>
        <p:spPr bwMode="auto">
          <a:xfrm>
            <a:off x="2753396" y="1106362"/>
            <a:ext cx="2733005" cy="640080"/>
          </a:xfrm>
          <a:prstGeom prst="wedgeRoundRectCallout">
            <a:avLst>
              <a:gd name="adj1" fmla="val 62835"/>
              <a:gd name="adj2" fmla="val 40064"/>
              <a:gd name="adj3" fmla="val 16667"/>
            </a:avLst>
          </a:prstGeom>
          <a:solidFill>
            <a:srgbClr val="FFEBAB"/>
          </a:solidFill>
          <a:ln w="9525">
            <a:solidFill>
              <a:schemeClr val="tx1"/>
            </a:solidFill>
            <a:miter lim="800000"/>
            <a:headEnd/>
            <a:tailEnd/>
          </a:ln>
          <a:effectLst/>
        </p:spPr>
        <p:txBody>
          <a:bodyPr/>
          <a:lstStyle/>
          <a:p>
            <a:pPr algn="ctr"/>
            <a:r>
              <a:rPr lang="en-US" dirty="0"/>
              <a:t>GPU w/ local DRAM</a:t>
            </a:r>
          </a:p>
          <a:p>
            <a:pPr algn="ctr"/>
            <a:r>
              <a:rPr lang="en-US" dirty="0"/>
              <a:t>(the “</a:t>
            </a:r>
            <a:r>
              <a:rPr lang="en-US" b="1" dirty="0">
                <a:solidFill>
                  <a:srgbClr val="C00000"/>
                </a:solidFill>
              </a:rPr>
              <a:t>device</a:t>
            </a:r>
            <a:r>
              <a:rPr lang="en-US" dirty="0"/>
              <a:t>”)</a:t>
            </a:r>
          </a:p>
        </p:txBody>
      </p:sp>
      <mc:AlternateContent xmlns:mc="http://schemas.openxmlformats.org/markup-compatibility/2006" xmlns:a14="http://schemas.microsoft.com/office/drawing/2010/main">
        <mc:Choice Requires="a14">
          <p:sp>
            <p:nvSpPr>
              <p:cNvPr id="19464" name="Rectangle 8"/>
              <p:cNvSpPr>
                <a:spLocks noChangeArrowheads="1"/>
              </p:cNvSpPr>
              <p:nvPr/>
            </p:nvSpPr>
            <p:spPr bwMode="auto">
              <a:xfrm>
                <a:off x="1676400" y="6499226"/>
                <a:ext cx="1545616" cy="215444"/>
              </a:xfrm>
              <a:prstGeom prst="rect">
                <a:avLst/>
              </a:prstGeom>
              <a:noFill/>
              <a:ln w="9525">
                <a:noFill/>
                <a:miter lim="800000"/>
                <a:headEnd/>
                <a:tailEnd/>
              </a:ln>
              <a:effectLst/>
            </p:spPr>
            <p:txBody>
              <a:bodyPr wrap="none">
                <a:spAutoFit/>
              </a:bodyPr>
              <a:lstStyle/>
              <a:p>
                <a:r>
                  <a:rPr lang="en-US" sz="800" dirty="0">
                    <a:latin typeface="Arial" pitchFamily="34" charset="0"/>
                  </a:rPr>
                  <a:t>[http://www.anandtech.com]</a:t>
                </a:r>
                <a14:m>
                  <m:oMath xmlns:m="http://schemas.openxmlformats.org/officeDocument/2006/math">
                    <m:r>
                      <a:rPr lang="en-US" sz="800" b="0" i="1" smtClean="0">
                        <a:latin typeface="Cambria Math" panose="02040503050406030204" pitchFamily="18" charset="0"/>
                      </a:rPr>
                      <m:t>→</m:t>
                    </m:r>
                  </m:oMath>
                </a14:m>
                <a:endParaRPr lang="en-US" sz="800" dirty="0">
                  <a:latin typeface="Arial" pitchFamily="34" charset="0"/>
                </a:endParaRPr>
              </a:p>
            </p:txBody>
          </p:sp>
        </mc:Choice>
        <mc:Fallback xmlns="">
          <p:sp>
            <p:nvSpPr>
              <p:cNvPr id="19464" name="Rectangle 8"/>
              <p:cNvSpPr>
                <a:spLocks noRot="1" noChangeAspect="1" noMove="1" noResize="1" noEditPoints="1" noAdjustHandles="1" noChangeArrowheads="1" noChangeShapeType="1" noTextEdit="1"/>
              </p:cNvSpPr>
              <p:nvPr/>
            </p:nvSpPr>
            <p:spPr bwMode="auto">
              <a:xfrm>
                <a:off x="1676400" y="6499226"/>
                <a:ext cx="1545616" cy="215444"/>
              </a:xfrm>
              <a:prstGeom prst="rect">
                <a:avLst/>
              </a:prstGeom>
              <a:blipFill>
                <a:blip r:embed="rId5"/>
                <a:stretch>
                  <a:fillRect b="-8571"/>
                </a:stretch>
              </a:blipFill>
              <a:ln w="9525">
                <a:noFill/>
                <a:miter lim="800000"/>
                <a:headEnd/>
                <a:tailEnd/>
              </a:ln>
              <a:effectLst/>
            </p:spPr>
            <p:txBody>
              <a:bodyPr/>
              <a:lstStyle/>
              <a:p>
                <a:r>
                  <a:rPr lang="en-US">
                    <a:noFill/>
                  </a:rPr>
                  <a:t> </a:t>
                </a:r>
              </a:p>
            </p:txBody>
          </p:sp>
        </mc:Fallback>
      </mc:AlternateContent>
      <p:cxnSp>
        <p:nvCxnSpPr>
          <p:cNvPr id="3" name="Straight Arrow Connector 2"/>
          <p:cNvCxnSpPr/>
          <p:nvPr/>
        </p:nvCxnSpPr>
        <p:spPr>
          <a:xfrm flipH="1">
            <a:off x="3048001" y="1936340"/>
            <a:ext cx="3733801" cy="3092861"/>
          </a:xfrm>
          <a:prstGeom prst="straightConnector1">
            <a:avLst/>
          </a:prstGeom>
          <a:ln w="508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825602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Euler Node, 2015 Vintage</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38400" y="1524000"/>
            <a:ext cx="6858000" cy="5143500"/>
          </a:xfrm>
          <a:prstGeom prst="rect">
            <a:avLst/>
          </a:prstGeom>
        </p:spPr>
      </p:pic>
      <p:sp>
        <p:nvSpPr>
          <p:cNvPr id="3" name="Slide Number Placeholder 2"/>
          <p:cNvSpPr>
            <a:spLocks noGrp="1"/>
          </p:cNvSpPr>
          <p:nvPr>
            <p:ph type="sldNum" sz="quarter" idx="12"/>
          </p:nvPr>
        </p:nvSpPr>
        <p:spPr/>
        <p:txBody>
          <a:bodyPr/>
          <a:lstStyle/>
          <a:p>
            <a:fld id="{188C6317-70AC-4AE5-9CBB-AC3D12EDE090}" type="slidenum">
              <a:rPr lang="en-US" altLang="en-US" smtClean="0"/>
              <a:pPr/>
              <a:t>39</a:t>
            </a:fld>
            <a:endParaRPr lang="en-US" altLang="en-US"/>
          </a:p>
        </p:txBody>
      </p:sp>
    </p:spTree>
    <p:extLst>
      <p:ext uri="{BB962C8B-B14F-4D97-AF65-F5344CB8AC3E}">
        <p14:creationId xmlns:p14="http://schemas.microsoft.com/office/powerpoint/2010/main" val="3436832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we get started…</a:t>
            </a:r>
          </a:p>
        </p:txBody>
      </p:sp>
      <p:sp>
        <p:nvSpPr>
          <p:cNvPr id="3" name="Content Placeholder 2"/>
          <p:cNvSpPr>
            <a:spLocks noGrp="1"/>
          </p:cNvSpPr>
          <p:nvPr>
            <p:ph idx="1"/>
          </p:nvPr>
        </p:nvSpPr>
        <p:spPr/>
        <p:txBody>
          <a:bodyPr>
            <a:normAutofit lnSpcReduction="10000"/>
          </a:bodyPr>
          <a:lstStyle/>
          <a:p>
            <a:r>
              <a:rPr lang="en-US" dirty="0"/>
              <a:t>Last time</a:t>
            </a:r>
          </a:p>
          <a:p>
            <a:pPr lvl="1"/>
            <a:r>
              <a:rPr lang="en-US" dirty="0"/>
              <a:t>Wrap up Virtual memory discussion</a:t>
            </a:r>
          </a:p>
          <a:p>
            <a:pPr lvl="1"/>
            <a:r>
              <a:rPr lang="en-US" dirty="0"/>
              <a:t>Discuss why folks started to look into parallel computing</a:t>
            </a:r>
          </a:p>
          <a:p>
            <a:pPr lvl="2"/>
            <a:r>
              <a:rPr lang="en-US" dirty="0"/>
              <a:t>The three walls: memory, power, ILP</a:t>
            </a:r>
          </a:p>
          <a:p>
            <a:pPr lvl="2"/>
            <a:r>
              <a:rPr lang="en-US" dirty="0"/>
              <a:t>Moore’s law, and implications</a:t>
            </a:r>
          </a:p>
          <a:p>
            <a:pPr lvl="2"/>
            <a:endParaRPr lang="en-US" dirty="0"/>
          </a:p>
          <a:p>
            <a:r>
              <a:rPr lang="en-US" dirty="0"/>
              <a:t>Today</a:t>
            </a:r>
          </a:p>
          <a:p>
            <a:pPr lvl="1"/>
            <a:r>
              <a:rPr lang="en-US" dirty="0"/>
              <a:t>Flynn’s Taxonomy</a:t>
            </a:r>
          </a:p>
          <a:p>
            <a:pPr lvl="1"/>
            <a:r>
              <a:rPr lang="en-US" dirty="0"/>
              <a:t>Amdahl's Law</a:t>
            </a:r>
          </a:p>
          <a:p>
            <a:pPr lvl="1"/>
            <a:r>
              <a:rPr lang="en-US" dirty="0"/>
              <a:t>Start GPU computing: discussion of hardware aspects</a:t>
            </a:r>
          </a:p>
          <a:p>
            <a:pPr lvl="1"/>
            <a:endParaRPr lang="en-US" dirty="0"/>
          </a:p>
          <a:p>
            <a:r>
              <a:rPr lang="en-US" dirty="0"/>
              <a:t>Other tidbits:</a:t>
            </a:r>
          </a:p>
          <a:p>
            <a:pPr lvl="1"/>
            <a:r>
              <a:rPr lang="en-US" dirty="0"/>
              <a:t>Assignment due on Th, 02/11, at 9 pm</a:t>
            </a:r>
          </a:p>
          <a:p>
            <a:pPr lvl="1"/>
            <a:r>
              <a:rPr lang="en-US" dirty="0"/>
              <a:t>Do not run your code on the Euler </a:t>
            </a:r>
            <a:r>
              <a:rPr lang="en-US" dirty="0" err="1"/>
              <a:t>headnode</a:t>
            </a:r>
            <a:r>
              <a:rPr lang="en-US" dirty="0"/>
              <a:t> (use Slurm)</a:t>
            </a:r>
          </a:p>
          <a:p>
            <a:pPr lvl="1"/>
            <a:r>
              <a:rPr lang="en-US" dirty="0"/>
              <a:t>Please read the ME459 “elements of C” material if </a:t>
            </a:r>
            <a:r>
              <a:rPr lang="en-US" dirty="0">
                <a:latin typeface="Consolas" panose="020B0609020204030204" pitchFamily="49" charset="0"/>
              </a:rPr>
              <a:t>malloc</a:t>
            </a:r>
            <a:r>
              <a:rPr lang="en-US" dirty="0"/>
              <a:t>/</a:t>
            </a:r>
            <a:r>
              <a:rPr lang="en-US" sz="2100" dirty="0">
                <a:latin typeface="Consolas" panose="020B0609020204030204" pitchFamily="49" charset="0"/>
              </a:rPr>
              <a:t>new</a:t>
            </a:r>
            <a:r>
              <a:rPr lang="en-US" dirty="0"/>
              <a:t> &amp; pointers are not your friends</a:t>
            </a:r>
          </a:p>
          <a:p>
            <a:endParaRPr lang="en-US" dirty="0"/>
          </a:p>
        </p:txBody>
      </p:sp>
      <p:sp>
        <p:nvSpPr>
          <p:cNvPr id="4" name="Slide Number Placeholder 3"/>
          <p:cNvSpPr>
            <a:spLocks noGrp="1"/>
          </p:cNvSpPr>
          <p:nvPr>
            <p:ph type="sldNum" sz="quarter" idx="12"/>
          </p:nvPr>
        </p:nvSpPr>
        <p:spPr/>
        <p:txBody>
          <a:bodyPr/>
          <a:lstStyle/>
          <a:p>
            <a:fld id="{67D2203D-769A-4D5A-AE4C-EA73FDE6A130}" type="slidenum">
              <a:rPr lang="en-US" smtClean="0"/>
              <a:t>4</a:t>
            </a:fld>
            <a:endParaRPr lang="en-US"/>
          </a:p>
        </p:txBody>
      </p:sp>
    </p:spTree>
    <p:extLst>
      <p:ext uri="{BB962C8B-B14F-4D97-AF65-F5344CB8AC3E}">
        <p14:creationId xmlns:p14="http://schemas.microsoft.com/office/powerpoint/2010/main" val="24758000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kern="0" dirty="0"/>
              <a:t>NVIDIA GPU Evolution</a:t>
            </a:r>
            <a:br>
              <a:rPr lang="en-US" kern="0" dirty="0"/>
            </a:br>
            <a:r>
              <a:rPr lang="en-US" sz="2200" kern="0" dirty="0"/>
              <a:t>[relative to dense matrix-matrix multiplication performance per Watt]</a:t>
            </a:r>
            <a:endParaRPr lang="en-US" dirty="0"/>
          </a:p>
        </p:txBody>
      </p:sp>
      <p:sp>
        <p:nvSpPr>
          <p:cNvPr id="2" name="Slide Number Placeholder 1"/>
          <p:cNvSpPr>
            <a:spLocks noGrp="1"/>
          </p:cNvSpPr>
          <p:nvPr>
            <p:ph type="sldNum" sz="quarter" idx="12"/>
          </p:nvPr>
        </p:nvSpPr>
        <p:spPr/>
        <p:txBody>
          <a:bodyPr/>
          <a:lstStyle/>
          <a:p>
            <a:fld id="{0DADA60C-5EC0-4A30-9E3E-F1AD4B17CF03}" type="slidenum">
              <a:rPr lang="en-US" altLang="en-US" smtClean="0"/>
              <a:pPr/>
              <a:t>40</a:t>
            </a:fld>
            <a:endParaRPr lang="en-US" altLang="en-US"/>
          </a:p>
        </p:txBody>
      </p:sp>
      <p:sp>
        <p:nvSpPr>
          <p:cNvPr id="6" name="Rectangle 5"/>
          <p:cNvSpPr/>
          <p:nvPr/>
        </p:nvSpPr>
        <p:spPr>
          <a:xfrm>
            <a:off x="2711010" y="6152811"/>
            <a:ext cx="5764783" cy="369332"/>
          </a:xfrm>
          <a:prstGeom prst="rect">
            <a:avLst/>
          </a:prstGeom>
        </p:spPr>
        <p:txBody>
          <a:bodyPr wrap="none">
            <a:spAutoFit/>
          </a:bodyPr>
          <a:lstStyle/>
          <a:p>
            <a:pPr marL="285750" indent="-285750">
              <a:buFont typeface="Courier New" panose="02070309020205020404" pitchFamily="49" charset="0"/>
              <a:buChar char="o"/>
            </a:pPr>
            <a:r>
              <a:rPr lang="en-US" dirty="0"/>
              <a:t>Slightly dated plot, doesn’t show Ampere architecture</a:t>
            </a:r>
          </a:p>
        </p:txBody>
      </p:sp>
      <p:pic>
        <p:nvPicPr>
          <p:cNvPr id="1026" name="Picture 2" descr="http://cdn.videocardz.com/1/2016/03/GPU-Roadmap-GTC-2015-HGEM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4069" y="1562147"/>
            <a:ext cx="8132445" cy="3851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60623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GPU computing: eager to accommodate Machine Learning needs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4" name="Picture 3"/>
          <p:cNvPicPr>
            <a:picLocks noChangeAspect="1"/>
          </p:cNvPicPr>
          <p:nvPr/>
        </p:nvPicPr>
        <p:blipFill>
          <a:blip r:embed="rId2"/>
          <a:stretch>
            <a:fillRect/>
          </a:stretch>
        </p:blipFill>
        <p:spPr>
          <a:xfrm>
            <a:off x="2004730" y="1298765"/>
            <a:ext cx="7762013" cy="4847250"/>
          </a:xfrm>
          <a:prstGeom prst="rect">
            <a:avLst/>
          </a:prstGeom>
        </p:spPr>
      </p:pic>
    </p:spTree>
    <p:extLst>
      <p:ext uri="{BB962C8B-B14F-4D97-AF65-F5344CB8AC3E}">
        <p14:creationId xmlns:p14="http://schemas.microsoft.com/office/powerpoint/2010/main" val="1483422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Fermi: High-level Perspective</a:t>
            </a:r>
          </a:p>
        </p:txBody>
      </p:sp>
      <p:sp>
        <p:nvSpPr>
          <p:cNvPr id="6" name="Slide Number Placeholder 5"/>
          <p:cNvSpPr>
            <a:spLocks noGrp="1"/>
          </p:cNvSpPr>
          <p:nvPr>
            <p:ph type="sldNum" sz="quarter" idx="12"/>
          </p:nvPr>
        </p:nvSpPr>
        <p:spPr/>
        <p:txBody>
          <a:bodyPr/>
          <a:lstStyle/>
          <a:p>
            <a:fld id="{2607EFA3-406F-4E56-9DD2-4C036976C4CD}" type="slidenum">
              <a:rPr lang="en-US" altLang="en-US" smtClean="0"/>
              <a:pPr/>
              <a:t>42</a:t>
            </a:fld>
            <a:endParaRPr lang="en-US" altLang="en-US" dirty="0"/>
          </a:p>
        </p:txBody>
      </p:sp>
      <p:sp>
        <p:nvSpPr>
          <p:cNvPr id="3" name="Content Placeholder 2"/>
          <p:cNvSpPr>
            <a:spLocks noGrp="1"/>
          </p:cNvSpPr>
          <p:nvPr>
            <p:ph idx="4294967295"/>
          </p:nvPr>
        </p:nvSpPr>
        <p:spPr>
          <a:xfrm>
            <a:off x="303170" y="1325554"/>
            <a:ext cx="11774734" cy="1600200"/>
          </a:xfrm>
        </p:spPr>
        <p:txBody>
          <a:bodyPr/>
          <a:lstStyle/>
          <a:p>
            <a:r>
              <a:rPr lang="en-US" sz="2000" dirty="0"/>
              <a:t>Lots of ALU (green), not much of CU (orange)</a:t>
            </a:r>
          </a:p>
          <a:p>
            <a:r>
              <a:rPr lang="en-US" sz="2000" dirty="0"/>
              <a:t>Explains why GPUs are fast for high arithmetic intensity applications</a:t>
            </a:r>
          </a:p>
          <a:p>
            <a:r>
              <a:rPr lang="en-US" sz="2000" dirty="0"/>
              <a:t>Arithmetic intensity: high when many operations performed per word of memory access</a:t>
            </a:r>
          </a:p>
          <a:p>
            <a:endParaRPr lang="en-US" sz="20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95837" y="2887450"/>
            <a:ext cx="4485348" cy="3501490"/>
          </a:xfrm>
          <a:prstGeom prst="rect">
            <a:avLst/>
          </a:prstGeom>
        </p:spPr>
      </p:pic>
    </p:spTree>
    <p:extLst>
      <p:ext uri="{BB962C8B-B14F-4D97-AF65-F5344CB8AC3E}">
        <p14:creationId xmlns:p14="http://schemas.microsoft.com/office/powerpoint/2010/main" val="40598957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The Fermi Architecture: The Stream Multiprocessor (SM)</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p:txBody>
              <a:bodyPr/>
              <a:lstStyle/>
              <a:p>
                <a:endParaRPr lang="en-US" sz="2000" dirty="0"/>
              </a:p>
              <a:p>
                <a:r>
                  <a:rPr lang="en-US" sz="2000" dirty="0"/>
                  <a:t>Late 2009, early 2010</a:t>
                </a:r>
              </a:p>
              <a:p>
                <a:r>
                  <a:rPr lang="en-US" sz="2000" dirty="0"/>
                  <a:t>40 nm technology</a:t>
                </a:r>
              </a:p>
              <a:p>
                <a:r>
                  <a:rPr lang="en-US" sz="2000" dirty="0"/>
                  <a:t>Three billion transistors</a:t>
                </a:r>
              </a:p>
              <a:p>
                <a:r>
                  <a:rPr lang="en-US" sz="2000" dirty="0"/>
                  <a:t>512 Scalar Processors (SP), or “</a:t>
                </a:r>
                <a:r>
                  <a:rPr lang="en-US" sz="2000" dirty="0" err="1"/>
                  <a:t>shaders</a:t>
                </a:r>
                <a:r>
                  <a:rPr lang="en-US" sz="2000" dirty="0"/>
                  <a:t>”</a:t>
                </a:r>
              </a:p>
              <a:p>
                <a:r>
                  <a:rPr lang="en-US" sz="2000" dirty="0"/>
                  <a:t>L1 cache (64 KB)</a:t>
                </a:r>
              </a:p>
              <a:p>
                <a:r>
                  <a:rPr lang="en-US" sz="2000" dirty="0"/>
                  <a:t>L2 cache (768 KB uniform, shared)</a:t>
                </a:r>
              </a:p>
              <a:p>
                <a:r>
                  <a:rPr lang="en-US" sz="2000" dirty="0"/>
                  <a:t>6 GB of global memory</a:t>
                </a:r>
              </a:p>
              <a:p>
                <a:r>
                  <a:rPr lang="en-US" sz="2000" dirty="0"/>
                  <a:t>Operates at low clock rate</a:t>
                </a:r>
              </a:p>
              <a:p>
                <a:r>
                  <a:rPr lang="en-US" sz="2000" dirty="0"/>
                  <a:t>Memory bandwidth </a:t>
                </a:r>
                <a14:m>
                  <m:oMath xmlns:m="http://schemas.openxmlformats.org/officeDocument/2006/math">
                    <m:r>
                      <a:rPr lang="en-US" sz="2000" b="0" i="1" smtClean="0">
                        <a:latin typeface="Cambria Math" panose="02040503050406030204" pitchFamily="18" charset="0"/>
                      </a:rPr>
                      <m:t>≈</m:t>
                    </m:r>
                  </m:oMath>
                </a14:m>
                <a:r>
                  <a:rPr lang="en-US" sz="2000" dirty="0"/>
                  <a:t> 200GB/s</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blipFill>
                <a:blip r:embed="rId3"/>
                <a:stretch>
                  <a:fillRect l="-974"/>
                </a:stretch>
              </a:blipFill>
            </p:spPr>
            <p:txBody>
              <a:bodyPr/>
              <a:lstStyle/>
              <a:p>
                <a:r>
                  <a:rPr lang="en-US">
                    <a:noFill/>
                  </a:rPr>
                  <a:t> </a:t>
                </a:r>
              </a:p>
            </p:txBody>
          </p:sp>
        </mc:Fallback>
      </mc:AlternateContent>
      <p:sp>
        <p:nvSpPr>
          <p:cNvPr id="8" name="Slide Number Placeholder 7"/>
          <p:cNvSpPr>
            <a:spLocks noGrp="1"/>
          </p:cNvSpPr>
          <p:nvPr>
            <p:ph type="sldNum" sz="quarter" idx="12"/>
          </p:nvPr>
        </p:nvSpPr>
        <p:spPr/>
        <p:txBody>
          <a:bodyPr/>
          <a:lstStyle/>
          <a:p>
            <a:fld id="{2607EFA3-406F-4E56-9DD2-4C036976C4CD}" type="slidenum">
              <a:rPr lang="en-US" altLang="en-US" smtClean="0"/>
              <a:pPr/>
              <a:t>43</a:t>
            </a:fld>
            <a:endParaRPr lang="en-US" altLang="en-US" dirty="0"/>
          </a:p>
        </p:txBody>
      </p:sp>
      <p:pic>
        <p:nvPicPr>
          <p:cNvPr id="6" name="Picture 5"/>
          <p:cNvPicPr/>
          <p:nvPr/>
        </p:nvPicPr>
        <p:blipFill>
          <a:blip r:embed="rId4" cstate="print">
            <a:extLst>
              <a:ext uri="{28A0092B-C50C-407E-A947-70E740481C1C}">
                <a14:useLocalDpi xmlns:a14="http://schemas.microsoft.com/office/drawing/2010/main" val="0"/>
              </a:ext>
            </a:extLst>
          </a:blip>
          <a:stretch>
            <a:fillRect/>
          </a:stretch>
        </p:blipFill>
        <p:spPr>
          <a:xfrm>
            <a:off x="6628587" y="3614148"/>
            <a:ext cx="1316355" cy="1846580"/>
          </a:xfrm>
          <a:prstGeom prst="rect">
            <a:avLst/>
          </a:prstGeom>
        </p:spPr>
      </p:pic>
      <p:pic>
        <p:nvPicPr>
          <p:cNvPr id="5" name="Picture 4"/>
          <p:cNvPicPr/>
          <p:nvPr/>
        </p:nvPicPr>
        <p:blipFill>
          <a:blip r:embed="rId5" cstate="print">
            <a:extLst>
              <a:ext uri="{28A0092B-C50C-407E-A947-70E740481C1C}">
                <a14:useLocalDpi xmlns:a14="http://schemas.microsoft.com/office/drawing/2010/main" val="0"/>
              </a:ext>
            </a:extLst>
          </a:blip>
          <a:stretch>
            <a:fillRect/>
          </a:stretch>
        </p:blipFill>
        <p:spPr>
          <a:xfrm>
            <a:off x="8036381" y="964928"/>
            <a:ext cx="3337560" cy="5458460"/>
          </a:xfrm>
          <a:prstGeom prst="rect">
            <a:avLst/>
          </a:prstGeom>
        </p:spPr>
      </p:pic>
      <p:sp>
        <p:nvSpPr>
          <p:cNvPr id="7" name="Right Arrow 6"/>
          <p:cNvSpPr/>
          <p:nvPr/>
        </p:nvSpPr>
        <p:spPr>
          <a:xfrm flipH="1">
            <a:off x="7827466" y="3690349"/>
            <a:ext cx="417830" cy="147955"/>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9" name="TextBox 8">
            <a:extLst>
              <a:ext uri="{FF2B5EF4-FFF2-40B4-BE49-F238E27FC236}">
                <a16:creationId xmlns:a16="http://schemas.microsoft.com/office/drawing/2014/main" id="{75A3D56D-64C7-4312-AB56-1984A444733E}"/>
              </a:ext>
            </a:extLst>
          </p:cNvPr>
          <p:cNvSpPr txBox="1"/>
          <p:nvPr/>
        </p:nvSpPr>
        <p:spPr>
          <a:xfrm rot="16200000">
            <a:off x="4277246" y="3096514"/>
            <a:ext cx="2947307" cy="369332"/>
          </a:xfrm>
          <a:prstGeom prst="rect">
            <a:avLst/>
          </a:prstGeom>
          <a:noFill/>
        </p:spPr>
        <p:txBody>
          <a:bodyPr wrap="square">
            <a:spAutoFit/>
          </a:bodyPr>
          <a:lstStyle/>
          <a:p>
            <a:r>
              <a:rPr lang="en-US" sz="1800" dirty="0">
                <a:solidFill>
                  <a:srgbClr val="C00000"/>
                </a:solidFill>
              </a:rPr>
              <a:t>The “Stream Multiprocessor”</a:t>
            </a:r>
            <a:endParaRPr lang="en-US" dirty="0">
              <a:solidFill>
                <a:srgbClr val="C00000"/>
              </a:solidFill>
            </a:endParaRPr>
          </a:p>
        </p:txBody>
      </p:sp>
      <p:sp>
        <p:nvSpPr>
          <p:cNvPr id="10" name="Left Brace 9">
            <a:extLst>
              <a:ext uri="{FF2B5EF4-FFF2-40B4-BE49-F238E27FC236}">
                <a16:creationId xmlns:a16="http://schemas.microsoft.com/office/drawing/2014/main" id="{99B5D588-2D3B-4B00-832E-680164BDCAD7}"/>
              </a:ext>
            </a:extLst>
          </p:cNvPr>
          <p:cNvSpPr/>
          <p:nvPr/>
        </p:nvSpPr>
        <p:spPr>
          <a:xfrm>
            <a:off x="6103391" y="1071796"/>
            <a:ext cx="357370" cy="4525637"/>
          </a:xfrm>
          <a:prstGeom prst="leftBrace">
            <a:avLst>
              <a:gd name="adj1" fmla="val 64960"/>
              <a:gd name="adj2" fmla="val 50000"/>
            </a:avLst>
          </a:prstGeom>
          <a:ln w="317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3463029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NVIDIA Volta GV100: microarchitecture schematic and nomenclature</a:t>
            </a:r>
          </a:p>
        </p:txBody>
      </p:sp>
      <mc:AlternateContent xmlns:mc="http://schemas.openxmlformats.org/markup-compatibility/2006" xmlns:a14="http://schemas.microsoft.com/office/drawing/2010/main">
        <mc:Choice Requires="a14">
          <p:sp>
            <p:nvSpPr>
              <p:cNvPr id="8" name="Content Placeholder 7"/>
              <p:cNvSpPr>
                <a:spLocks noGrp="1"/>
              </p:cNvSpPr>
              <p:nvPr>
                <p:ph sz="half" idx="1"/>
              </p:nvPr>
            </p:nvSpPr>
            <p:spPr/>
            <p:txBody>
              <a:bodyPr>
                <a:normAutofit fontScale="85000" lnSpcReduction="20000"/>
              </a:bodyPr>
              <a:lstStyle/>
              <a:p>
                <a:r>
                  <a:rPr lang="en-US" sz="2000" dirty="0"/>
                  <a:t>21.1 billion transistors</a:t>
                </a:r>
              </a:p>
              <a:p>
                <a:endParaRPr lang="en-US" sz="2000" dirty="0"/>
              </a:p>
              <a:p>
                <a:r>
                  <a:rPr lang="en-US" sz="2000" dirty="0"/>
                  <a:t>GPC – 6 of them</a:t>
                </a:r>
              </a:p>
              <a:p>
                <a:pPr lvl="1"/>
                <a:r>
                  <a:rPr lang="en-US" sz="1800" dirty="0"/>
                  <a:t>GPU Processing Cluster</a:t>
                </a:r>
              </a:p>
              <a:p>
                <a:endParaRPr lang="en-US" sz="2000" dirty="0"/>
              </a:p>
              <a:p>
                <a:r>
                  <a:rPr lang="en-US" sz="2000" dirty="0"/>
                  <a:t>TPC – 42 of them</a:t>
                </a:r>
              </a:p>
              <a:p>
                <a:pPr lvl="1"/>
                <a:r>
                  <a:rPr lang="en-US" sz="1600" dirty="0"/>
                  <a:t>Texture Processing Cluster</a:t>
                </a:r>
              </a:p>
              <a:p>
                <a:pPr lvl="1"/>
                <a:endParaRPr lang="en-US" sz="1600" dirty="0"/>
              </a:p>
              <a:p>
                <a:r>
                  <a:rPr lang="en-US" sz="2000" dirty="0"/>
                  <a:t>SM – 84 of them</a:t>
                </a:r>
              </a:p>
              <a:p>
                <a:pPr lvl="1"/>
                <a:r>
                  <a:rPr lang="en-US" sz="1600" dirty="0"/>
                  <a:t>Stream multiprocessor</a:t>
                </a:r>
              </a:p>
              <a:p>
                <a:pPr lvl="1"/>
                <a:endParaRPr lang="en-US" sz="1600" dirty="0"/>
              </a:p>
              <a:p>
                <a:r>
                  <a:rPr lang="en-US" sz="2000" dirty="0"/>
                  <a:t>A full GV100 has</a:t>
                </a:r>
              </a:p>
              <a:p>
                <a:pPr lvl="1"/>
                <a:r>
                  <a:rPr lang="en-US" sz="1600" dirty="0"/>
                  <a:t>Six GPCs, each of which has</a:t>
                </a:r>
              </a:p>
              <a:p>
                <a:pPr lvl="2"/>
                <a:r>
                  <a:rPr lang="en-US" sz="1400" dirty="0"/>
                  <a:t>Seven TCP, each with</a:t>
                </a:r>
              </a:p>
              <a:p>
                <a:pPr lvl="3"/>
                <a:r>
                  <a:rPr lang="en-US" sz="1200" dirty="0"/>
                  <a:t>Two SMs</a:t>
                </a:r>
              </a:p>
              <a:p>
                <a:endParaRPr lang="en-US" sz="2000" dirty="0"/>
              </a:p>
              <a:p>
                <a14:m>
                  <m:oMath xmlns:m="http://schemas.openxmlformats.org/officeDocument/2006/math">
                    <m:r>
                      <a:rPr lang="en-US" sz="2000" i="1" dirty="0" smtClean="0">
                        <a:latin typeface="Cambria Math" panose="02040503050406030204" pitchFamily="18" charset="0"/>
                      </a:rPr>
                      <m:t> 6</m:t>
                    </m:r>
                    <m:r>
                      <a:rPr lang="en-US" sz="2000" b="0" i="1" dirty="0" smtClean="0">
                        <a:latin typeface="Cambria Math" panose="02040503050406030204" pitchFamily="18" charset="0"/>
                      </a:rPr>
                      <m:t>×7×2=</m:t>
                    </m:r>
                    <m:r>
                      <a:rPr lang="en-US" sz="2000" i="1" dirty="0" smtClean="0">
                        <a:latin typeface="Cambria Math" panose="02040503050406030204" pitchFamily="18" charset="0"/>
                      </a:rPr>
                      <m:t>84</m:t>
                    </m:r>
                  </m:oMath>
                </a14:m>
                <a:endParaRPr lang="en-US" sz="2000" dirty="0"/>
              </a:p>
            </p:txBody>
          </p:sp>
        </mc:Choice>
        <mc:Fallback xmlns="">
          <p:sp>
            <p:nvSpPr>
              <p:cNvPr id="8" name="Content Placeholder 7"/>
              <p:cNvSpPr>
                <a:spLocks noGrp="1" noRot="1" noChangeAspect="1" noMove="1" noResize="1" noEditPoints="1" noAdjustHandles="1" noChangeArrowheads="1" noChangeShapeType="1" noTextEdit="1"/>
              </p:cNvSpPr>
              <p:nvPr>
                <p:ph sz="half" idx="1"/>
              </p:nvPr>
            </p:nvSpPr>
            <p:spPr>
              <a:blipFill>
                <a:blip r:embed="rId3"/>
                <a:stretch>
                  <a:fillRect l="-541" t="-2022"/>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88C6317-70AC-4AE5-9CBB-AC3D12EDE090}" type="slidenum">
              <a:rPr lang="en-US" altLang="en-US" smtClean="0"/>
              <a:pPr/>
              <a:t>44</a:t>
            </a:fld>
            <a:endParaRPr lang="en-US" altLang="en-US"/>
          </a:p>
        </p:txBody>
      </p:sp>
      <p:sp>
        <p:nvSpPr>
          <p:cNvPr id="4" name="AutoShape 4" descr="The Pascal GP100 Streaming Multiprocessor"/>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The Pascal GP100 Streaming Multiprocessor"/>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4"/>
          <a:stretch>
            <a:fillRect/>
          </a:stretch>
        </p:blipFill>
        <p:spPr>
          <a:xfrm>
            <a:off x="3524201" y="1352288"/>
            <a:ext cx="8626989" cy="5100250"/>
          </a:xfrm>
          <a:prstGeom prst="rect">
            <a:avLst/>
          </a:prstGeom>
        </p:spPr>
      </p:pic>
    </p:spTree>
    <p:extLst>
      <p:ext uri="{BB962C8B-B14F-4D97-AF65-F5344CB8AC3E}">
        <p14:creationId xmlns:p14="http://schemas.microsoft.com/office/powerpoint/2010/main" val="5763958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NVIDIA Volta GV100: microarchitecture schematic and nomenclature</a:t>
            </a:r>
          </a:p>
        </p:txBody>
      </p:sp>
      <p:sp>
        <p:nvSpPr>
          <p:cNvPr id="7" name="Content Placeholder 6"/>
          <p:cNvSpPr>
            <a:spLocks noGrp="1"/>
          </p:cNvSpPr>
          <p:nvPr>
            <p:ph sz="half" idx="1"/>
          </p:nvPr>
        </p:nvSpPr>
        <p:spPr/>
        <p:txBody>
          <a:bodyPr/>
          <a:lstStyle/>
          <a:p>
            <a:endParaRPr lang="en-US" dirty="0"/>
          </a:p>
          <a:p>
            <a:r>
              <a:rPr lang="en-US" dirty="0"/>
              <a:t>Each SM has</a:t>
            </a:r>
          </a:p>
          <a:p>
            <a:pPr lvl="1"/>
            <a:r>
              <a:rPr lang="en-US" dirty="0"/>
              <a:t>64 FP32 scalar processors (SPs)</a:t>
            </a:r>
          </a:p>
          <a:p>
            <a:pPr lvl="1"/>
            <a:r>
              <a:rPr lang="en-US" dirty="0"/>
              <a:t>64 INT32 scalar processors (SPs)</a:t>
            </a:r>
          </a:p>
          <a:p>
            <a:pPr lvl="1"/>
            <a:r>
              <a:rPr lang="en-US" dirty="0"/>
              <a:t>32 FP64 scalar processors (SPs)</a:t>
            </a:r>
          </a:p>
          <a:p>
            <a:pPr lvl="1"/>
            <a:r>
              <a:rPr lang="en-US" dirty="0"/>
              <a:t>8 Tensor scalar processors (SPs)</a:t>
            </a:r>
          </a:p>
          <a:p>
            <a:pPr lvl="1"/>
            <a:r>
              <a:rPr lang="en-US" dirty="0"/>
              <a:t>Four texture units</a:t>
            </a:r>
          </a:p>
          <a:p>
            <a:pPr lvl="1"/>
            <a:r>
              <a:rPr lang="en-US" dirty="0"/>
              <a:t>It’s own L0 Instruction Cache</a:t>
            </a:r>
          </a:p>
          <a:p>
            <a:pPr lvl="1"/>
            <a:r>
              <a:rPr lang="en-US" dirty="0"/>
              <a:t>A wrap scheduler</a:t>
            </a:r>
          </a:p>
          <a:p>
            <a:pPr lvl="1"/>
            <a:r>
              <a:rPr lang="en-US" dirty="0"/>
              <a:t>A Dispatch unit</a:t>
            </a:r>
          </a:p>
          <a:p>
            <a:pPr lvl="1"/>
            <a:r>
              <a:rPr lang="en-US" dirty="0"/>
              <a:t>16,384 registers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 name="Text Placeholder 7"/>
              <p:cNvSpPr>
                <a:spLocks noGrp="1"/>
              </p:cNvSpPr>
              <p:nvPr>
                <p:ph type="body" sz="quarter" idx="13"/>
              </p:nvPr>
            </p:nvSpPr>
            <p:spPr>
              <a:xfrm>
                <a:off x="147344" y="6525676"/>
                <a:ext cx="542123" cy="205819"/>
              </a:xfrm>
            </p:spPr>
            <p:txBody>
              <a:bodyPr/>
              <a:lstStyle/>
              <a:p>
                <a:r>
                  <a:rPr lang="en-US" dirty="0"/>
                  <a:t>[NVIDIA]</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8" name="Text Placeholder 7"/>
              <p:cNvSpPr>
                <a:spLocks noGrp="1" noRot="1" noChangeAspect="1" noMove="1" noResize="1" noEditPoints="1" noAdjustHandles="1" noChangeArrowheads="1" noChangeShapeType="1" noTextEdit="1"/>
              </p:cNvSpPr>
              <p:nvPr>
                <p:ph type="body" sz="quarter" idx="13"/>
              </p:nvPr>
            </p:nvSpPr>
            <p:spPr>
              <a:xfrm>
                <a:off x="147344" y="6525676"/>
                <a:ext cx="542123" cy="205819"/>
              </a:xfrm>
              <a:blipFill>
                <a:blip r:embed="rId2"/>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7178286" y="839869"/>
            <a:ext cx="4445517" cy="6003461"/>
          </a:xfrm>
          <a:prstGeom prst="rect">
            <a:avLst/>
          </a:prstGeom>
        </p:spPr>
      </p:pic>
    </p:spTree>
    <p:extLst>
      <p:ext uri="{BB962C8B-B14F-4D97-AF65-F5344CB8AC3E}">
        <p14:creationId xmlns:p14="http://schemas.microsoft.com/office/powerpoint/2010/main" val="5261618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CC9EEC0-97FF-47ED-98A1-1227F777092D}"/>
              </a:ext>
            </a:extLst>
          </p:cNvPr>
          <p:cNvSpPr>
            <a:spLocks noGrp="1"/>
          </p:cNvSpPr>
          <p:nvPr>
            <p:ph type="title"/>
          </p:nvPr>
        </p:nvSpPr>
        <p:spPr/>
        <p:txBody>
          <a:bodyPr/>
          <a:lstStyle/>
          <a:p>
            <a:r>
              <a:rPr lang="en-US" dirty="0"/>
              <a:t>Ampere A100</a:t>
            </a:r>
          </a:p>
        </p:txBody>
      </p:sp>
      <p:sp>
        <p:nvSpPr>
          <p:cNvPr id="4" name="Slide Number Placeholder 3">
            <a:extLst>
              <a:ext uri="{FF2B5EF4-FFF2-40B4-BE49-F238E27FC236}">
                <a16:creationId xmlns:a16="http://schemas.microsoft.com/office/drawing/2014/main" id="{94B078EF-FA18-4A19-AE30-8D6E0CD93D8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7" name="Text Placeholder 6">
                <a:extLst>
                  <a:ext uri="{FF2B5EF4-FFF2-40B4-BE49-F238E27FC236}">
                    <a16:creationId xmlns:a16="http://schemas.microsoft.com/office/drawing/2014/main" id="{DEDEFBCF-3B4F-436E-8C45-BE0F07ABA785}"/>
                  </a:ext>
                </a:extLst>
              </p:cNvPr>
              <p:cNvSpPr>
                <a:spLocks noGrp="1"/>
              </p:cNvSpPr>
              <p:nvPr>
                <p:ph type="body" sz="quarter" idx="13"/>
              </p:nvPr>
            </p:nvSpPr>
            <p:spPr/>
            <p:txBody>
              <a:bodyPr/>
              <a:lstStyle/>
              <a:p>
                <a:r>
                  <a:rPr lang="en-US" dirty="0"/>
                  <a:t>[https://developer.nvidia.com/blog/nvidia-ampere-architecture-in-depth/]</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7" name="Text Placeholder 6">
                <a:extLst>
                  <a:ext uri="{FF2B5EF4-FFF2-40B4-BE49-F238E27FC236}">
                    <a16:creationId xmlns:a16="http://schemas.microsoft.com/office/drawing/2014/main" id="{DEDEFBCF-3B4F-436E-8C45-BE0F07ABA785}"/>
                  </a:ext>
                </a:extLst>
              </p:cNvPr>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DCF9C20C-807A-4BAA-A974-3A526EB0F6D7}"/>
              </a:ext>
            </a:extLst>
          </p:cNvPr>
          <p:cNvPicPr>
            <a:picLocks noChangeAspect="1"/>
          </p:cNvPicPr>
          <p:nvPr/>
        </p:nvPicPr>
        <p:blipFill>
          <a:blip r:embed="rId3"/>
          <a:stretch>
            <a:fillRect/>
          </a:stretch>
        </p:blipFill>
        <p:spPr>
          <a:xfrm>
            <a:off x="524655" y="878644"/>
            <a:ext cx="11142689" cy="5584715"/>
          </a:xfrm>
          <a:prstGeom prst="rect">
            <a:avLst/>
          </a:prstGeom>
        </p:spPr>
      </p:pic>
    </p:spTree>
    <p:extLst>
      <p:ext uri="{BB962C8B-B14F-4D97-AF65-F5344CB8AC3E}">
        <p14:creationId xmlns:p14="http://schemas.microsoft.com/office/powerpoint/2010/main" val="38996973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17BD1-B569-4F60-AAB9-2E1A92DADD03}"/>
              </a:ext>
            </a:extLst>
          </p:cNvPr>
          <p:cNvSpPr>
            <a:spLocks noGrp="1"/>
          </p:cNvSpPr>
          <p:nvPr>
            <p:ph type="title"/>
          </p:nvPr>
        </p:nvSpPr>
        <p:spPr/>
        <p:txBody>
          <a:bodyPr>
            <a:normAutofit fontScale="90000"/>
          </a:bodyPr>
          <a:lstStyle/>
          <a:p>
            <a:r>
              <a:rPr lang="en-US" dirty="0"/>
              <a:t>NVIDIA </a:t>
            </a:r>
            <a:r>
              <a:rPr lang="en-US" b="1" dirty="0">
                <a:solidFill>
                  <a:srgbClr val="FFC000"/>
                </a:solidFill>
              </a:rPr>
              <a:t>Ampere GA100</a:t>
            </a:r>
            <a:r>
              <a:rPr lang="en-US" dirty="0"/>
              <a:t>: microarchitecture schematic &amp; nomenclature </a:t>
            </a:r>
            <a:r>
              <a:rPr lang="en-US" sz="2200" dirty="0"/>
              <a:t>[1/2]</a:t>
            </a:r>
            <a:r>
              <a:rPr lang="en-US" dirty="0"/>
              <a:t> </a:t>
            </a:r>
          </a:p>
        </p:txBody>
      </p:sp>
      <p:sp>
        <p:nvSpPr>
          <p:cNvPr id="3" name="Content Placeholder 2">
            <a:extLst>
              <a:ext uri="{FF2B5EF4-FFF2-40B4-BE49-F238E27FC236}">
                <a16:creationId xmlns:a16="http://schemas.microsoft.com/office/drawing/2014/main" id="{72E6D6A1-A201-4217-AFC0-477AB6B72B9C}"/>
              </a:ext>
            </a:extLst>
          </p:cNvPr>
          <p:cNvSpPr>
            <a:spLocks noGrp="1"/>
          </p:cNvSpPr>
          <p:nvPr>
            <p:ph sz="half" idx="1"/>
          </p:nvPr>
        </p:nvSpPr>
        <p:spPr/>
        <p:txBody>
          <a:bodyPr/>
          <a:lstStyle/>
          <a:p>
            <a:r>
              <a:rPr lang="en-US" dirty="0"/>
              <a:t>Each SM partitioned into four processing blocks, called SM sub-partitions</a:t>
            </a:r>
          </a:p>
          <a:p>
            <a:endParaRPr lang="en-US" dirty="0"/>
          </a:p>
          <a:p>
            <a:r>
              <a:rPr lang="en-US" dirty="0"/>
              <a:t>Each sub-partition contains the following:</a:t>
            </a:r>
          </a:p>
          <a:p>
            <a:pPr lvl="1"/>
            <a:r>
              <a:rPr lang="en-US" dirty="0"/>
              <a:t>Warp scheduler</a:t>
            </a:r>
          </a:p>
          <a:p>
            <a:pPr lvl="1"/>
            <a:r>
              <a:rPr lang="en-US" dirty="0"/>
              <a:t>Register file</a:t>
            </a:r>
          </a:p>
          <a:p>
            <a:pPr lvl="1"/>
            <a:r>
              <a:rPr lang="en-US" dirty="0"/>
              <a:t>Functional units</a:t>
            </a:r>
          </a:p>
          <a:p>
            <a:pPr lvl="2"/>
            <a:r>
              <a:rPr lang="en-US" dirty="0"/>
              <a:t>Integer Execution units</a:t>
            </a:r>
          </a:p>
          <a:p>
            <a:pPr lvl="2"/>
            <a:r>
              <a:rPr lang="en-US" dirty="0"/>
              <a:t>Floating Point Execution units</a:t>
            </a:r>
          </a:p>
          <a:p>
            <a:pPr lvl="2"/>
            <a:r>
              <a:rPr lang="en-US" dirty="0"/>
              <a:t>Memory Load/Store units</a:t>
            </a:r>
          </a:p>
          <a:p>
            <a:pPr lvl="2"/>
            <a:r>
              <a:rPr lang="en-US" dirty="0"/>
              <a:t>Special Function unit</a:t>
            </a:r>
          </a:p>
          <a:p>
            <a:pPr lvl="2"/>
            <a:r>
              <a:rPr lang="en-US" dirty="0"/>
              <a:t>Tensor Cores</a:t>
            </a:r>
          </a:p>
        </p:txBody>
      </p:sp>
      <p:sp>
        <p:nvSpPr>
          <p:cNvPr id="4" name="Slide Number Placeholder 3">
            <a:extLst>
              <a:ext uri="{FF2B5EF4-FFF2-40B4-BE49-F238E27FC236}">
                <a16:creationId xmlns:a16="http://schemas.microsoft.com/office/drawing/2014/main" id="{635680B6-B866-4DD9-883D-B636A0D6A8D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A2925B42-B710-486B-B8FA-BE41701DB810}"/>
                  </a:ext>
                </a:extLst>
              </p:cNvPr>
              <p:cNvSpPr>
                <a:spLocks noGrp="1"/>
              </p:cNvSpPr>
              <p:nvPr>
                <p:ph type="body" sz="quarter" idx="13"/>
              </p:nvPr>
            </p:nvSpPr>
            <p:spPr/>
            <p:txBody>
              <a:bodyPr/>
              <a:lstStyle/>
              <a:p>
                <a:r>
                  <a:rPr lang="en-US" dirty="0"/>
                  <a:t>[NVIDIA]</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5" name="Text Placeholder 4">
                <a:extLst>
                  <a:ext uri="{FF2B5EF4-FFF2-40B4-BE49-F238E27FC236}">
                    <a16:creationId xmlns:a16="http://schemas.microsoft.com/office/drawing/2014/main" id="{A2925B42-B710-486B-B8FA-BE41701DB810}"/>
                  </a:ext>
                </a:extLst>
              </p:cNvPr>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921F0BD0-DEB2-4079-8D5F-15D03771D353}"/>
              </a:ext>
            </a:extLst>
          </p:cNvPr>
          <p:cNvPicPr>
            <a:picLocks noChangeAspect="1"/>
          </p:cNvPicPr>
          <p:nvPr/>
        </p:nvPicPr>
        <p:blipFill>
          <a:blip r:embed="rId3"/>
          <a:stretch>
            <a:fillRect/>
          </a:stretch>
        </p:blipFill>
        <p:spPr>
          <a:xfrm>
            <a:off x="7003125" y="836241"/>
            <a:ext cx="4540315" cy="5993814"/>
          </a:xfrm>
          <a:prstGeom prst="rect">
            <a:avLst/>
          </a:prstGeom>
        </p:spPr>
      </p:pic>
    </p:spTree>
    <p:extLst>
      <p:ext uri="{BB962C8B-B14F-4D97-AF65-F5344CB8AC3E}">
        <p14:creationId xmlns:p14="http://schemas.microsoft.com/office/powerpoint/2010/main" val="10389632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5E67F-60F2-4321-92DF-8AD13F765E9D}"/>
              </a:ext>
            </a:extLst>
          </p:cNvPr>
          <p:cNvSpPr>
            <a:spLocks noGrp="1"/>
          </p:cNvSpPr>
          <p:nvPr>
            <p:ph type="title"/>
          </p:nvPr>
        </p:nvSpPr>
        <p:spPr/>
        <p:txBody>
          <a:bodyPr/>
          <a:lstStyle/>
          <a:p>
            <a:r>
              <a:rPr kumimoji="0" lang="en-US" sz="3200" b="0" i="0" u="none" strike="noStrike" kern="1200" cap="none" spc="0" normalizeH="0" baseline="0" noProof="0" dirty="0">
                <a:ln>
                  <a:noFill/>
                </a:ln>
                <a:solidFill>
                  <a:prstClr val="white"/>
                </a:solidFill>
                <a:effectLst/>
                <a:uLnTx/>
                <a:uFillTx/>
                <a:latin typeface="Calibri Light" panose="020F0302020204030204"/>
                <a:ea typeface="+mj-ea"/>
                <a:cs typeface="+mj-cs"/>
              </a:rPr>
              <a:t>NVIDIA </a:t>
            </a:r>
            <a:r>
              <a:rPr kumimoji="0" lang="en-US" sz="3200" b="1" i="0" u="none" strike="noStrike" kern="1200" cap="none" spc="0" normalizeH="0" baseline="0" noProof="0" dirty="0">
                <a:ln>
                  <a:noFill/>
                </a:ln>
                <a:solidFill>
                  <a:srgbClr val="FFC000"/>
                </a:solidFill>
                <a:effectLst/>
                <a:uLnTx/>
                <a:uFillTx/>
                <a:latin typeface="Calibri Light" panose="020F0302020204030204"/>
                <a:ea typeface="+mj-ea"/>
                <a:cs typeface="+mj-cs"/>
              </a:rPr>
              <a:t>Ampere GA100</a:t>
            </a:r>
            <a:r>
              <a:rPr kumimoji="0" lang="en-US" sz="3200" b="0" i="0" u="none" strike="noStrike" kern="1200" cap="none" spc="0" normalizeH="0" baseline="0" noProof="0" dirty="0">
                <a:ln>
                  <a:noFill/>
                </a:ln>
                <a:solidFill>
                  <a:prstClr val="white"/>
                </a:solidFill>
                <a:effectLst/>
                <a:uLnTx/>
                <a:uFillTx/>
                <a:latin typeface="Calibri Light" panose="020F0302020204030204"/>
                <a:ea typeface="+mj-ea"/>
                <a:cs typeface="+mj-cs"/>
              </a:rPr>
              <a:t>: microarchitecture schematic &amp; nomenclature </a:t>
            </a:r>
            <a:r>
              <a:rPr kumimoji="0" lang="en-US" sz="2000" b="0" i="0" u="none" strike="noStrike" kern="1200" cap="none" spc="0" normalizeH="0" baseline="0" noProof="0" dirty="0">
                <a:ln>
                  <a:noFill/>
                </a:ln>
                <a:solidFill>
                  <a:prstClr val="white"/>
                </a:solidFill>
                <a:effectLst/>
                <a:uLnTx/>
                <a:uFillTx/>
                <a:latin typeface="Calibri Light" panose="020F0302020204030204"/>
                <a:ea typeface="+mj-ea"/>
                <a:cs typeface="+mj-cs"/>
              </a:rPr>
              <a:t>[2/2]</a:t>
            </a:r>
            <a:r>
              <a:rPr kumimoji="0" lang="en-US" sz="3200" b="0" i="0" u="none" strike="noStrike" kern="1200" cap="none" spc="0" normalizeH="0" baseline="0" noProof="0" dirty="0">
                <a:ln>
                  <a:noFill/>
                </a:ln>
                <a:solidFill>
                  <a:prstClr val="white"/>
                </a:solidFill>
                <a:effectLst/>
                <a:uLnTx/>
                <a:uFillTx/>
                <a:latin typeface="Calibri Light" panose="020F0302020204030204"/>
                <a:ea typeface="+mj-ea"/>
                <a:cs typeface="+mj-cs"/>
              </a:rPr>
              <a:t> </a:t>
            </a:r>
            <a:endParaRPr lang="en-US" dirty="0"/>
          </a:p>
        </p:txBody>
      </p:sp>
      <p:sp>
        <p:nvSpPr>
          <p:cNvPr id="3" name="Content Placeholder 2">
            <a:extLst>
              <a:ext uri="{FF2B5EF4-FFF2-40B4-BE49-F238E27FC236}">
                <a16:creationId xmlns:a16="http://schemas.microsoft.com/office/drawing/2014/main" id="{B378F768-1D70-4A16-A14E-0F8E11394684}"/>
              </a:ext>
            </a:extLst>
          </p:cNvPr>
          <p:cNvSpPr>
            <a:spLocks noGrp="1"/>
          </p:cNvSpPr>
          <p:nvPr>
            <p:ph sz="half" idx="1"/>
          </p:nvPr>
        </p:nvSpPr>
        <p:spPr/>
        <p:txBody>
          <a:bodyPr/>
          <a:lstStyle/>
          <a:p>
            <a:endParaRPr lang="en-US" dirty="0"/>
          </a:p>
          <a:p>
            <a:r>
              <a:rPr lang="en-US" dirty="0"/>
              <a:t>There are several things shared amongst the four sub-partitions</a:t>
            </a:r>
          </a:p>
          <a:p>
            <a:pPr lvl="1"/>
            <a:endParaRPr lang="en-US" dirty="0"/>
          </a:p>
          <a:p>
            <a:pPr lvl="1"/>
            <a:r>
              <a:rPr lang="en-US" dirty="0"/>
              <a:t>Unified L1 Data Cache / Shared Memory</a:t>
            </a:r>
          </a:p>
          <a:p>
            <a:pPr lvl="1"/>
            <a:endParaRPr lang="en-US" dirty="0"/>
          </a:p>
          <a:p>
            <a:pPr lvl="1"/>
            <a:r>
              <a:rPr lang="en-US" dirty="0"/>
              <a:t>Texture units</a:t>
            </a:r>
          </a:p>
          <a:p>
            <a:pPr lvl="1"/>
            <a:endParaRPr lang="en-US" dirty="0"/>
          </a:p>
          <a:p>
            <a:pPr lvl="1"/>
            <a:r>
              <a:rPr lang="en-US" dirty="0"/>
              <a:t>RT Cores, if available (RT: ray tracing)</a:t>
            </a:r>
          </a:p>
        </p:txBody>
      </p:sp>
      <p:sp>
        <p:nvSpPr>
          <p:cNvPr id="4" name="Slide Number Placeholder 3">
            <a:extLst>
              <a:ext uri="{FF2B5EF4-FFF2-40B4-BE49-F238E27FC236}">
                <a16:creationId xmlns:a16="http://schemas.microsoft.com/office/drawing/2014/main" id="{CB60D7FC-85A6-4A6E-BC61-96DAD38D3EE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DAB5FA33-57FC-44F4-81D1-147C436ED5BC}"/>
                  </a:ext>
                </a:extLst>
              </p:cNvPr>
              <p:cNvSpPr>
                <a:spLocks noGrp="1"/>
              </p:cNvSpPr>
              <p:nvPr>
                <p:ph type="body" sz="quarter" idx="13"/>
              </p:nvPr>
            </p:nvSpPr>
            <p:spPr/>
            <p:txBody>
              <a:bodyPr/>
              <a:lstStyle/>
              <a:p>
                <a:r>
                  <a:rPr lang="en-US" dirty="0"/>
                  <a:t>[NVIDIA]</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5" name="Text Placeholder 4">
                <a:extLst>
                  <a:ext uri="{FF2B5EF4-FFF2-40B4-BE49-F238E27FC236}">
                    <a16:creationId xmlns:a16="http://schemas.microsoft.com/office/drawing/2014/main" id="{DAB5FA33-57FC-44F4-81D1-147C436ED5BC}"/>
                  </a:ext>
                </a:extLst>
              </p:cNvPr>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B6097B6A-7D87-49FB-B64D-DFDD9A76C5C5}"/>
              </a:ext>
            </a:extLst>
          </p:cNvPr>
          <p:cNvPicPr>
            <a:picLocks noChangeAspect="1"/>
          </p:cNvPicPr>
          <p:nvPr/>
        </p:nvPicPr>
        <p:blipFill>
          <a:blip r:embed="rId3"/>
          <a:stretch>
            <a:fillRect/>
          </a:stretch>
        </p:blipFill>
        <p:spPr>
          <a:xfrm>
            <a:off x="7003125" y="836241"/>
            <a:ext cx="4540315" cy="5993814"/>
          </a:xfrm>
          <a:prstGeom prst="rect">
            <a:avLst/>
          </a:prstGeom>
        </p:spPr>
      </p:pic>
    </p:spTree>
    <p:extLst>
      <p:ext uri="{BB962C8B-B14F-4D97-AF65-F5344CB8AC3E}">
        <p14:creationId xmlns:p14="http://schemas.microsoft.com/office/powerpoint/2010/main" val="41547739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overview, last four NVIDIA GPU generations</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p:txBody>
              <a:bodyPr/>
              <a:lstStyle/>
              <a:p>
                <a:endParaRPr lang="en-US" dirty="0"/>
              </a:p>
              <a:p>
                <a:endParaRPr lang="en-US" dirty="0"/>
              </a:p>
              <a:p>
                <a:endParaRPr lang="en-US" dirty="0"/>
              </a:p>
              <a:p>
                <a:endParaRPr lang="en-US" dirty="0"/>
              </a:p>
              <a:p>
                <a:r>
                  <a:rPr lang="en-US" dirty="0"/>
                  <a:t>This is what more transistors buys you  </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blipFill>
                <a:blip r:embed="rId2"/>
                <a:stretch>
                  <a:fillRect l="-140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Text Placeholder 4"/>
              <p:cNvSpPr>
                <a:spLocks noGrp="1"/>
              </p:cNvSpPr>
              <p:nvPr>
                <p:ph type="body" sz="quarter" idx="13"/>
              </p:nvPr>
            </p:nvSpPr>
            <p:spPr>
              <a:xfrm>
                <a:off x="147344" y="6525676"/>
                <a:ext cx="556793" cy="205819"/>
              </a:xfrm>
            </p:spPr>
            <p:txBody>
              <a:bodyPr/>
              <a:lstStyle/>
              <a:p>
                <a:r>
                  <a:rPr lang="en-US" dirty="0"/>
                  <a:t>[NVIDIA]</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5" name="Text Placeholder 4"/>
              <p:cNvSpPr>
                <a:spLocks noGrp="1" noRot="1" noChangeAspect="1" noMove="1" noResize="1" noEditPoints="1" noAdjustHandles="1" noChangeArrowheads="1" noChangeShapeType="1" noTextEdit="1"/>
              </p:cNvSpPr>
              <p:nvPr>
                <p:ph type="body" sz="quarter" idx="13"/>
              </p:nvPr>
            </p:nvSpPr>
            <p:spPr>
              <a:xfrm>
                <a:off x="147344" y="6525676"/>
                <a:ext cx="556793" cy="205819"/>
              </a:xfrm>
              <a:blipFill>
                <a:blip r:embed="rId3"/>
                <a:stretch>
                  <a:fillRect/>
                </a:stretch>
              </a:blipFill>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6226913" y="953335"/>
            <a:ext cx="5645101" cy="5675250"/>
          </a:xfrm>
          <a:prstGeom prst="rect">
            <a:avLst/>
          </a:prstGeom>
        </p:spPr>
      </p:pic>
      <p:cxnSp>
        <p:nvCxnSpPr>
          <p:cNvPr id="8" name="Straight Connector 7"/>
          <p:cNvCxnSpPr/>
          <p:nvPr/>
        </p:nvCxnSpPr>
        <p:spPr>
          <a:xfrm flipV="1">
            <a:off x="6357558" y="3858083"/>
            <a:ext cx="5148231" cy="7966"/>
          </a:xfrm>
          <a:prstGeom prst="line">
            <a:avLst/>
          </a:prstGeom>
          <a:ln w="25400">
            <a:solidFill>
              <a:srgbClr val="ED7D3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1270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Transistors bonanza: bringing happiness in lots of corners</a:t>
            </a:r>
          </a:p>
        </p:txBody>
      </p:sp>
      <p:sp>
        <p:nvSpPr>
          <p:cNvPr id="3" name="Content Placeholder 2"/>
          <p:cNvSpPr>
            <a:spLocks noGrp="1"/>
          </p:cNvSpPr>
          <p:nvPr>
            <p:ph idx="1"/>
          </p:nvPr>
        </p:nvSpPr>
        <p:spPr/>
        <p:txBody>
          <a:bodyPr/>
          <a:lstStyle/>
          <a:p>
            <a:endParaRPr lang="en-US" dirty="0"/>
          </a:p>
          <a:p>
            <a:endParaRPr lang="en-US" dirty="0"/>
          </a:p>
          <a:p>
            <a:r>
              <a:rPr lang="en-US" dirty="0"/>
              <a:t>Ability to cram more transistors per unit area and still make a profit good in many respects</a:t>
            </a:r>
          </a:p>
          <a:p>
            <a:endParaRPr lang="en-US" dirty="0"/>
          </a:p>
          <a:p>
            <a:pPr lvl="1"/>
            <a:r>
              <a:rPr lang="en-US" dirty="0">
                <a:solidFill>
                  <a:srgbClr val="00B050"/>
                </a:solidFill>
              </a:rPr>
              <a:t>Microprocessors</a:t>
            </a:r>
          </a:p>
          <a:p>
            <a:pPr lvl="1"/>
            <a:endParaRPr lang="en-US" dirty="0"/>
          </a:p>
          <a:p>
            <a:pPr lvl="1"/>
            <a:r>
              <a:rPr lang="en-US" dirty="0"/>
              <a:t>Memory capacity &amp; speed</a:t>
            </a:r>
          </a:p>
          <a:p>
            <a:pPr lvl="1"/>
            <a:endParaRPr lang="en-US" dirty="0"/>
          </a:p>
          <a:p>
            <a:pPr lvl="1"/>
            <a:r>
              <a:rPr lang="en-US" dirty="0"/>
              <a:t>Storage controllers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94630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6C474AC-E30E-4753-A770-0390FF55093A}"/>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FD148B44-510E-448B-8EB4-30B5ACFD8E6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7" name="Text Placeholder 6">
                <a:extLst>
                  <a:ext uri="{FF2B5EF4-FFF2-40B4-BE49-F238E27FC236}">
                    <a16:creationId xmlns:a16="http://schemas.microsoft.com/office/drawing/2014/main" id="{D1479F54-E2B5-46F7-A566-4C16FC0846B5}"/>
                  </a:ext>
                </a:extLst>
              </p:cNvPr>
              <p:cNvSpPr>
                <a:spLocks noGrp="1"/>
              </p:cNvSpPr>
              <p:nvPr>
                <p:ph type="body" sz="quarter" idx="13"/>
              </p:nvPr>
            </p:nvSpPr>
            <p:spPr/>
            <p:txBody>
              <a:bodyPr/>
              <a:lstStyle/>
              <a:p>
                <a:r>
                  <a:rPr lang="en-US" dirty="0"/>
                  <a:t>[https://developer.nvidia.com/blog/nvidia-ampere-architecture-in-depth/]</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7" name="Text Placeholder 6">
                <a:extLst>
                  <a:ext uri="{FF2B5EF4-FFF2-40B4-BE49-F238E27FC236}">
                    <a16:creationId xmlns:a16="http://schemas.microsoft.com/office/drawing/2014/main" id="{D1479F54-E2B5-46F7-A566-4C16FC0846B5}"/>
                  </a:ext>
                </a:extLst>
              </p:cNvPr>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B3247C19-1CB2-439E-8385-B65D975343C7}"/>
              </a:ext>
            </a:extLst>
          </p:cNvPr>
          <p:cNvPicPr>
            <a:picLocks noChangeAspect="1"/>
          </p:cNvPicPr>
          <p:nvPr/>
        </p:nvPicPr>
        <p:blipFill rotWithShape="1">
          <a:blip r:embed="rId3"/>
          <a:srcRect b="52609"/>
          <a:stretch/>
        </p:blipFill>
        <p:spPr>
          <a:xfrm>
            <a:off x="415675" y="1753832"/>
            <a:ext cx="5227478" cy="4173546"/>
          </a:xfrm>
          <a:prstGeom prst="rect">
            <a:avLst/>
          </a:prstGeom>
        </p:spPr>
      </p:pic>
      <p:grpSp>
        <p:nvGrpSpPr>
          <p:cNvPr id="16" name="Group 15">
            <a:extLst>
              <a:ext uri="{FF2B5EF4-FFF2-40B4-BE49-F238E27FC236}">
                <a16:creationId xmlns:a16="http://schemas.microsoft.com/office/drawing/2014/main" id="{9452E5D5-5434-49A4-8D8E-DBA6838246D9}"/>
              </a:ext>
            </a:extLst>
          </p:cNvPr>
          <p:cNvGrpSpPr/>
          <p:nvPr/>
        </p:nvGrpSpPr>
        <p:grpSpPr>
          <a:xfrm>
            <a:off x="6764381" y="1649329"/>
            <a:ext cx="5227479" cy="4507055"/>
            <a:chOff x="6261707" y="1705936"/>
            <a:chExt cx="4070764" cy="3759925"/>
          </a:xfrm>
        </p:grpSpPr>
        <p:pic>
          <p:nvPicPr>
            <p:cNvPr id="14" name="Picture 13">
              <a:extLst>
                <a:ext uri="{FF2B5EF4-FFF2-40B4-BE49-F238E27FC236}">
                  <a16:creationId xmlns:a16="http://schemas.microsoft.com/office/drawing/2014/main" id="{E50C1A36-FBD7-4A9C-B7CA-A237BE9387B8}"/>
                </a:ext>
              </a:extLst>
            </p:cNvPr>
            <p:cNvPicPr>
              <a:picLocks noChangeAspect="1"/>
            </p:cNvPicPr>
            <p:nvPr/>
          </p:nvPicPr>
          <p:blipFill rotWithShape="1">
            <a:blip r:embed="rId3"/>
            <a:srcRect t="47708"/>
            <a:stretch/>
          </p:blipFill>
          <p:spPr>
            <a:xfrm>
              <a:off x="6261708" y="1879674"/>
              <a:ext cx="4070763" cy="3586187"/>
            </a:xfrm>
            <a:prstGeom prst="rect">
              <a:avLst/>
            </a:prstGeom>
          </p:spPr>
        </p:pic>
        <p:pic>
          <p:nvPicPr>
            <p:cNvPr id="15" name="Picture 14">
              <a:extLst>
                <a:ext uri="{FF2B5EF4-FFF2-40B4-BE49-F238E27FC236}">
                  <a16:creationId xmlns:a16="http://schemas.microsoft.com/office/drawing/2014/main" id="{3A19CDD8-9B89-4BB4-B609-D07D5C0B328C}"/>
                </a:ext>
              </a:extLst>
            </p:cNvPr>
            <p:cNvPicPr>
              <a:picLocks noChangeAspect="1"/>
            </p:cNvPicPr>
            <p:nvPr/>
          </p:nvPicPr>
          <p:blipFill rotWithShape="1">
            <a:blip r:embed="rId3"/>
            <a:srcRect b="97467"/>
            <a:stretch/>
          </p:blipFill>
          <p:spPr>
            <a:xfrm>
              <a:off x="6261707" y="1705936"/>
              <a:ext cx="4070763" cy="173738"/>
            </a:xfrm>
            <a:prstGeom prst="rect">
              <a:avLst/>
            </a:prstGeom>
          </p:spPr>
        </p:pic>
      </p:grpSp>
    </p:spTree>
    <p:extLst>
      <p:ext uri="{BB962C8B-B14F-4D97-AF65-F5344CB8AC3E}">
        <p14:creationId xmlns:p14="http://schemas.microsoft.com/office/powerpoint/2010/main" val="10893243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Theoretical GFLOP/s</a:t>
            </a:r>
          </a:p>
        </p:txBody>
      </p:sp>
      <p:sp>
        <p:nvSpPr>
          <p:cNvPr id="4" name="Slide Number Placeholder 3"/>
          <p:cNvSpPr>
            <a:spLocks noGrp="1"/>
          </p:cNvSpPr>
          <p:nvPr>
            <p:ph type="sldNum" sz="quarter" idx="12"/>
          </p:nvPr>
        </p:nvSpPr>
        <p:spPr/>
        <p:txBody>
          <a:bodyPr/>
          <a:lstStyle/>
          <a:p>
            <a:fld id="{0DADA60C-5EC0-4A30-9E3E-F1AD4B17CF03}" type="slidenum">
              <a:rPr lang="en-US" altLang="en-US" smtClean="0"/>
              <a:pPr/>
              <a:t>51</a:t>
            </a:fld>
            <a:endParaRPr lang="en-US" altLang="en-US" dirty="0"/>
          </a:p>
        </p:txBody>
      </p:sp>
      <mc:AlternateContent xmlns:mc="http://schemas.openxmlformats.org/markup-compatibility/2006" xmlns:a14="http://schemas.microsoft.com/office/drawing/2010/main">
        <mc:Choice Requires="a14">
          <p:sp>
            <p:nvSpPr>
              <p:cNvPr id="7" name="Text Placeholder 6"/>
              <p:cNvSpPr>
                <a:spLocks noGrp="1"/>
              </p:cNvSpPr>
              <p:nvPr>
                <p:ph type="body" sz="quarter" idx="13"/>
              </p:nvPr>
            </p:nvSpPr>
            <p:spPr/>
            <p:txBody>
              <a:bodyPr/>
              <a:lstStyle/>
              <a:p>
                <a:r>
                  <a:rPr lang="en-US" dirty="0"/>
                  <a:t>[NVIDIA]</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7" name="Text Placeholder 6"/>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en-US">
                    <a:noFill/>
                  </a:rPr>
                  <a:t> </a:t>
                </a:r>
              </a:p>
            </p:txBody>
          </p:sp>
        </mc:Fallback>
      </mc:AlternateContent>
      <p:pic>
        <p:nvPicPr>
          <p:cNvPr id="2" name="Picture 1"/>
          <p:cNvPicPr>
            <a:picLocks noChangeAspect="1"/>
          </p:cNvPicPr>
          <p:nvPr/>
        </p:nvPicPr>
        <p:blipFill>
          <a:blip r:embed="rId4"/>
          <a:stretch>
            <a:fillRect/>
          </a:stretch>
        </p:blipFill>
        <p:spPr>
          <a:xfrm>
            <a:off x="1377329" y="1199691"/>
            <a:ext cx="9218295" cy="4629150"/>
          </a:xfrm>
          <a:prstGeom prst="rect">
            <a:avLst/>
          </a:prstGeom>
        </p:spPr>
      </p:pic>
    </p:spTree>
    <p:extLst>
      <p:ext uri="{BB962C8B-B14F-4D97-AF65-F5344CB8AC3E}">
        <p14:creationId xmlns:p14="http://schemas.microsoft.com/office/powerpoint/2010/main" val="20226625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High Speed Requires High Bandwidth</a:t>
            </a:r>
            <a:endParaRPr lang="en-US" sz="1800" dirty="0"/>
          </a:p>
        </p:txBody>
      </p:sp>
      <p:sp>
        <p:nvSpPr>
          <p:cNvPr id="3" name="Content Placeholder 2"/>
          <p:cNvSpPr>
            <a:spLocks noGrp="1"/>
          </p:cNvSpPr>
          <p:nvPr>
            <p:ph idx="1"/>
          </p:nvPr>
        </p:nvSpPr>
        <p:spPr/>
        <p:txBody>
          <a:bodyPr/>
          <a:lstStyle/>
          <a:p>
            <a:endParaRPr lang="en-US" sz="1800" dirty="0"/>
          </a:p>
          <a:p>
            <a:pPr marL="0" indent="0">
              <a:buNone/>
            </a:pPr>
            <a:endParaRPr lang="en-US" sz="1800" dirty="0"/>
          </a:p>
          <a:p>
            <a:endParaRPr lang="en-US" sz="1800" dirty="0"/>
          </a:p>
          <a:p>
            <a:r>
              <a:rPr lang="en-US" sz="1800" dirty="0"/>
              <a:t>Assume that you want to add two arrays and reach 1 </a:t>
            </a:r>
            <a:r>
              <a:rPr lang="en-US" sz="1800" dirty="0" err="1"/>
              <a:t>Tflops</a:t>
            </a:r>
            <a:r>
              <a:rPr lang="en-US" sz="1800" dirty="0"/>
              <a:t>: 1E12 ops/second</a:t>
            </a:r>
          </a:p>
          <a:p>
            <a:r>
              <a:rPr lang="en-US" sz="1800" dirty="0"/>
              <a:t>You need to fetch/feed 2E12 operands per second…</a:t>
            </a:r>
          </a:p>
          <a:p>
            <a:r>
              <a:rPr lang="en-US" sz="1800" dirty="0"/>
              <a:t>Assume each number is stored using 4 bytes (float or integer) </a:t>
            </a:r>
          </a:p>
          <a:p>
            <a:r>
              <a:rPr lang="en-US" sz="1800" dirty="0"/>
              <a:t>You need to fetch 2E12*4 bytes in a second.  This is 8E12 B/s, which is 8 TB/s…</a:t>
            </a:r>
          </a:p>
          <a:p>
            <a:r>
              <a:rPr lang="en-US" sz="1800" dirty="0"/>
              <a:t>You haven’t taken into account that you probably want to send back the outcome of the operation that you carry out</a:t>
            </a:r>
          </a:p>
          <a:p>
            <a:pPr lvl="1"/>
            <a:endParaRPr lang="en-US" sz="1400" dirty="0"/>
          </a:p>
          <a:p>
            <a:pPr lvl="1"/>
            <a:endParaRPr lang="en-US" sz="1400" dirty="0"/>
          </a:p>
          <a:p>
            <a:pPr lvl="1"/>
            <a:endParaRPr lang="en-US" sz="1400" dirty="0"/>
          </a:p>
          <a:p>
            <a:r>
              <a:rPr lang="en-US" sz="1800" dirty="0"/>
              <a:t>Today’s global memory bandwidth on the GPU: 1.555 TB/s</a:t>
            </a:r>
          </a:p>
          <a:p>
            <a:pPr lvl="1"/>
            <a:endParaRPr lang="en-US" sz="1400" dirty="0"/>
          </a:p>
        </p:txBody>
      </p:sp>
      <p:sp>
        <p:nvSpPr>
          <p:cNvPr id="5" name="Slide Number Placeholder 4"/>
          <p:cNvSpPr>
            <a:spLocks noGrp="1"/>
          </p:cNvSpPr>
          <p:nvPr>
            <p:ph type="sldNum" sz="quarter" idx="12"/>
          </p:nvPr>
        </p:nvSpPr>
        <p:spPr/>
        <p:txBody>
          <a:bodyPr/>
          <a:lstStyle/>
          <a:p>
            <a:fld id="{2607EFA3-406F-4E56-9DD2-4C036976C4CD}" type="slidenum">
              <a:rPr lang="en-US" altLang="en-US" smtClean="0"/>
              <a:pPr/>
              <a:t>52</a:t>
            </a:fld>
            <a:endParaRPr lang="en-US" altLang="en-US" dirty="0"/>
          </a:p>
        </p:txBody>
      </p:sp>
    </p:spTree>
    <p:extLst>
      <p:ext uri="{BB962C8B-B14F-4D97-AF65-F5344CB8AC3E}">
        <p14:creationId xmlns:p14="http://schemas.microsoft.com/office/powerpoint/2010/main" val="28170847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Rectangle 2"/>
          <p:cNvSpPr>
            <a:spLocks noGrp="1" noChangeArrowheads="1"/>
          </p:cNvSpPr>
          <p:nvPr>
            <p:ph type="title"/>
          </p:nvPr>
        </p:nvSpPr>
        <p:spPr/>
        <p:txBody>
          <a:bodyPr vert="horz" lIns="90000" tIns="46800" rIns="90000" bIns="46800" rtlCol="0" anchor="ctr">
            <a:normAutofit/>
          </a:bodyPr>
          <a:lstStyle/>
          <a:p>
            <a: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de-DE" u="sng" dirty="0"/>
              <a:t>Bandwidth</a:t>
            </a:r>
            <a:r>
              <a:rPr lang="de-DE" dirty="0"/>
              <a:t> in a CPU-GPU System</a:t>
            </a:r>
          </a:p>
        </p:txBody>
      </p:sp>
      <p:sp>
        <p:nvSpPr>
          <p:cNvPr id="2" name="Slide Number Placeholder 1"/>
          <p:cNvSpPr>
            <a:spLocks noGrp="1"/>
          </p:cNvSpPr>
          <p:nvPr>
            <p:ph type="sldNum" sz="quarter" idx="12"/>
          </p:nvPr>
        </p:nvSpPr>
        <p:spPr/>
        <p:txBody>
          <a:bodyPr/>
          <a:lstStyle/>
          <a:p>
            <a:fld id="{0DADA60C-5EC0-4A30-9E3E-F1AD4B17CF03}" type="slidenum">
              <a:rPr lang="en-US" altLang="en-US" smtClean="0"/>
              <a:pPr/>
              <a:t>53</a:t>
            </a:fld>
            <a:endParaRPr lang="en-US" altLang="en-US"/>
          </a:p>
        </p:txBody>
      </p:sp>
      <p:sp>
        <p:nvSpPr>
          <p:cNvPr id="5" name="Text Box 10"/>
          <p:cNvSpPr txBox="1">
            <a:spLocks noChangeArrowheads="1"/>
          </p:cNvSpPr>
          <p:nvPr/>
        </p:nvSpPr>
        <p:spPr bwMode="auto">
          <a:xfrm>
            <a:off x="9982200" y="6400801"/>
            <a:ext cx="609600" cy="366713"/>
          </a:xfrm>
          <a:prstGeom prst="rect">
            <a:avLst/>
          </a:prstGeom>
          <a:noFill/>
          <a:ln w="9525">
            <a:noFill/>
            <a:miter lim="800000"/>
            <a:headEnd/>
            <a:tailEnd/>
          </a:ln>
          <a:effectLst/>
        </p:spPr>
        <p:txBody>
          <a:bodyPr>
            <a:spAutoFit/>
          </a:bodyPr>
          <a:lstStyle/>
          <a:p>
            <a:pPr eaLnBrk="0" hangingPunct="0">
              <a:spcBef>
                <a:spcPct val="50000"/>
              </a:spcBef>
            </a:pPr>
            <a:fld id="{2CDE3EB7-DFC4-463A-A505-64280825B4CC}" type="slidenum">
              <a:rPr lang="en-US">
                <a:latin typeface="Tahoma" pitchFamily="34" charset="0"/>
              </a:rPr>
              <a:pPr eaLnBrk="0" hangingPunct="0">
                <a:spcBef>
                  <a:spcPct val="50000"/>
                </a:spcBef>
              </a:pPr>
              <a:t>53</a:t>
            </a:fld>
            <a:endParaRPr lang="en-US" dirty="0">
              <a:latin typeface="Tahoma" pitchFamily="34" charset="0"/>
            </a:endParaRPr>
          </a:p>
        </p:txBody>
      </p:sp>
      <p:sp>
        <p:nvSpPr>
          <p:cNvPr id="26" name="Rectangle 25"/>
          <p:cNvSpPr/>
          <p:nvPr/>
        </p:nvSpPr>
        <p:spPr>
          <a:xfrm>
            <a:off x="7924799" y="1752600"/>
            <a:ext cx="2236287" cy="426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26"/>
          <p:cNvSpPr/>
          <p:nvPr/>
        </p:nvSpPr>
        <p:spPr>
          <a:xfrm>
            <a:off x="3657600" y="4648200"/>
            <a:ext cx="2667000" cy="1371600"/>
          </a:xfrm>
          <a:prstGeom prst="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System Memory</a:t>
            </a:r>
          </a:p>
          <a:p>
            <a:pPr algn="ctr"/>
            <a:r>
              <a:rPr lang="en-US" dirty="0"/>
              <a:t>(256 GB)</a:t>
            </a:r>
          </a:p>
        </p:txBody>
      </p:sp>
      <p:sp>
        <p:nvSpPr>
          <p:cNvPr id="28" name="Rectangle 27"/>
          <p:cNvSpPr/>
          <p:nvPr/>
        </p:nvSpPr>
        <p:spPr>
          <a:xfrm>
            <a:off x="3581400" y="1905000"/>
            <a:ext cx="2819400" cy="990600"/>
          </a:xfrm>
          <a:prstGeom prst="rect">
            <a:avLst/>
          </a:prstGeom>
          <a:solidFill>
            <a:srgbClr val="66006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Rectangle 28"/>
          <p:cNvSpPr/>
          <p:nvPr/>
        </p:nvSpPr>
        <p:spPr>
          <a:xfrm>
            <a:off x="8305800" y="1828801"/>
            <a:ext cx="1447800" cy="1002323"/>
          </a:xfrm>
          <a:prstGeom prst="rect">
            <a:avLst/>
          </a:pr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GPU SMs</a:t>
            </a:r>
          </a:p>
        </p:txBody>
      </p:sp>
      <p:cxnSp>
        <p:nvCxnSpPr>
          <p:cNvPr id="31" name="Straight Connector 30"/>
          <p:cNvCxnSpPr>
            <a:stCxn id="27" idx="3"/>
            <a:endCxn id="30" idx="1"/>
          </p:cNvCxnSpPr>
          <p:nvPr/>
        </p:nvCxnSpPr>
        <p:spPr>
          <a:xfrm>
            <a:off x="6324600" y="5334000"/>
            <a:ext cx="1981200" cy="0"/>
          </a:xfrm>
          <a:prstGeom prst="line">
            <a:avLst/>
          </a:prstGeom>
          <a:ln w="152400" cmpd="sng"/>
        </p:spPr>
        <p:style>
          <a:lnRef idx="2">
            <a:schemeClr val="dk1"/>
          </a:lnRef>
          <a:fillRef idx="0">
            <a:schemeClr val="dk1"/>
          </a:fillRef>
          <a:effectRef idx="1">
            <a:schemeClr val="dk1"/>
          </a:effectRef>
          <a:fontRef idx="minor">
            <a:schemeClr val="tx1"/>
          </a:fontRef>
        </p:style>
      </p:cxnSp>
      <p:cxnSp>
        <p:nvCxnSpPr>
          <p:cNvPr id="32" name="Straight Connector 31"/>
          <p:cNvCxnSpPr>
            <a:stCxn id="29" idx="2"/>
            <a:endCxn id="30" idx="0"/>
          </p:cNvCxnSpPr>
          <p:nvPr/>
        </p:nvCxnSpPr>
        <p:spPr>
          <a:xfrm>
            <a:off x="9029700" y="2831122"/>
            <a:ext cx="0" cy="2011680"/>
          </a:xfrm>
          <a:prstGeom prst="line">
            <a:avLst/>
          </a:prstGeom>
          <a:ln w="508000" cmpd="sng"/>
        </p:spPr>
        <p:style>
          <a:lnRef idx="2">
            <a:schemeClr val="dk1"/>
          </a:lnRef>
          <a:fillRef idx="0">
            <a:schemeClr val="dk1"/>
          </a:fillRef>
          <a:effectRef idx="1">
            <a:schemeClr val="dk1"/>
          </a:effectRef>
          <a:fontRef idx="minor">
            <a:schemeClr val="tx1"/>
          </a:fontRef>
        </p:style>
      </p:cxnSp>
      <p:cxnSp>
        <p:nvCxnSpPr>
          <p:cNvPr id="33" name="Straight Connector 32"/>
          <p:cNvCxnSpPr>
            <a:stCxn id="27" idx="0"/>
            <a:endCxn id="28" idx="2"/>
          </p:cNvCxnSpPr>
          <p:nvPr/>
        </p:nvCxnSpPr>
        <p:spPr>
          <a:xfrm flipV="1">
            <a:off x="4991100" y="2895600"/>
            <a:ext cx="0" cy="1752600"/>
          </a:xfrm>
          <a:prstGeom prst="line">
            <a:avLst/>
          </a:prstGeom>
          <a:ln w="215900" cmpd="sng"/>
        </p:spPr>
        <p:style>
          <a:lnRef idx="2">
            <a:schemeClr val="dk1"/>
          </a:lnRef>
          <a:fillRef idx="0">
            <a:schemeClr val="dk1"/>
          </a:fillRef>
          <a:effectRef idx="1">
            <a:schemeClr val="dk1"/>
          </a:effectRef>
          <a:fontRef idx="minor">
            <a:schemeClr val="tx1"/>
          </a:fontRef>
        </p:style>
      </p:cxnSp>
      <p:cxnSp>
        <p:nvCxnSpPr>
          <p:cNvPr id="34" name="Straight Connector 33"/>
          <p:cNvCxnSpPr>
            <a:endCxn id="27" idx="1"/>
          </p:cNvCxnSpPr>
          <p:nvPr/>
        </p:nvCxnSpPr>
        <p:spPr>
          <a:xfrm>
            <a:off x="2819400" y="5334000"/>
            <a:ext cx="838200" cy="0"/>
          </a:xfrm>
          <a:prstGeom prst="line">
            <a:avLst/>
          </a:prstGeom>
          <a:ln w="76200" cmpd="sng"/>
        </p:spPr>
        <p:style>
          <a:lnRef idx="2">
            <a:schemeClr val="dk1"/>
          </a:lnRef>
          <a:fillRef idx="0">
            <a:schemeClr val="dk1"/>
          </a:fillRef>
          <a:effectRef idx="1">
            <a:schemeClr val="dk1"/>
          </a:effectRef>
          <a:fontRef idx="minor">
            <a:schemeClr val="tx1"/>
          </a:fontRef>
        </p:style>
      </p:cxnSp>
      <p:sp>
        <p:nvSpPr>
          <p:cNvPr id="35" name="Rectangle 34"/>
          <p:cNvSpPr/>
          <p:nvPr/>
        </p:nvSpPr>
        <p:spPr>
          <a:xfrm>
            <a:off x="4312521" y="3362980"/>
            <a:ext cx="614271" cy="523220"/>
          </a:xfrm>
          <a:prstGeom prst="rect">
            <a:avLst/>
          </a:prstGeom>
        </p:spPr>
        <p:txBody>
          <a:bodyPr wrap="none">
            <a:spAutoFit/>
          </a:bodyPr>
          <a:lstStyle/>
          <a:p>
            <a:pPr algn="r"/>
            <a:r>
              <a:rPr lang="en-US" sz="1400" b="1" dirty="0">
                <a:solidFill>
                  <a:srgbClr val="FFC000"/>
                </a:solidFill>
                <a:latin typeface="Courier"/>
                <a:cs typeface="Courier"/>
              </a:rPr>
              <a:t>120</a:t>
            </a:r>
          </a:p>
          <a:p>
            <a:pPr algn="r"/>
            <a:r>
              <a:rPr lang="en-US" sz="1400" b="1" dirty="0">
                <a:solidFill>
                  <a:srgbClr val="FFC000"/>
                </a:solidFill>
                <a:latin typeface="Courier"/>
                <a:cs typeface="Courier"/>
              </a:rPr>
              <a:t>GB/s</a:t>
            </a:r>
          </a:p>
        </p:txBody>
      </p:sp>
      <p:sp>
        <p:nvSpPr>
          <p:cNvPr id="36" name="Rectangle 35"/>
          <p:cNvSpPr/>
          <p:nvPr/>
        </p:nvSpPr>
        <p:spPr>
          <a:xfrm>
            <a:off x="6477001" y="4876801"/>
            <a:ext cx="1151277" cy="307777"/>
          </a:xfrm>
          <a:prstGeom prst="rect">
            <a:avLst/>
          </a:prstGeom>
        </p:spPr>
        <p:txBody>
          <a:bodyPr wrap="none">
            <a:spAutoFit/>
          </a:bodyPr>
          <a:lstStyle/>
          <a:p>
            <a:r>
              <a:rPr lang="en-US" sz="1400" b="1" dirty="0">
                <a:solidFill>
                  <a:srgbClr val="FFC000"/>
                </a:solidFill>
                <a:latin typeface="Courier"/>
                <a:cs typeface="Courier"/>
              </a:rPr>
              <a:t>16-32 GB/s</a:t>
            </a:r>
          </a:p>
        </p:txBody>
      </p:sp>
      <p:sp>
        <p:nvSpPr>
          <p:cNvPr id="37" name="Rectangle 36"/>
          <p:cNvSpPr/>
          <p:nvPr/>
        </p:nvSpPr>
        <p:spPr>
          <a:xfrm>
            <a:off x="6934200" y="3429000"/>
            <a:ext cx="1828800" cy="523220"/>
          </a:xfrm>
          <a:prstGeom prst="rect">
            <a:avLst/>
          </a:prstGeom>
        </p:spPr>
        <p:txBody>
          <a:bodyPr wrap="square">
            <a:spAutoFit/>
          </a:bodyPr>
          <a:lstStyle/>
          <a:p>
            <a:pPr algn="r"/>
            <a:r>
              <a:rPr lang="en-US" sz="1400" b="1" dirty="0">
                <a:solidFill>
                  <a:srgbClr val="FFC000"/>
                </a:solidFill>
                <a:latin typeface="Courier"/>
                <a:cs typeface="Courier"/>
              </a:rPr>
              <a:t>1555</a:t>
            </a:r>
          </a:p>
          <a:p>
            <a:pPr algn="r"/>
            <a:r>
              <a:rPr lang="en-US" sz="1400" b="1" dirty="0">
                <a:solidFill>
                  <a:srgbClr val="FFC000"/>
                </a:solidFill>
                <a:latin typeface="Courier"/>
                <a:cs typeface="Courier"/>
              </a:rPr>
              <a:t>GB/s</a:t>
            </a:r>
          </a:p>
        </p:txBody>
      </p:sp>
      <p:sp>
        <p:nvSpPr>
          <p:cNvPr id="38" name="Rectangle 37"/>
          <p:cNvSpPr/>
          <p:nvPr/>
        </p:nvSpPr>
        <p:spPr>
          <a:xfrm>
            <a:off x="3657600" y="1981201"/>
            <a:ext cx="838200" cy="83819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CPU Core</a:t>
            </a:r>
          </a:p>
        </p:txBody>
      </p:sp>
      <p:sp>
        <p:nvSpPr>
          <p:cNvPr id="39" name="Rectangle 38"/>
          <p:cNvSpPr/>
          <p:nvPr/>
        </p:nvSpPr>
        <p:spPr>
          <a:xfrm>
            <a:off x="5251688" y="1981201"/>
            <a:ext cx="1072912" cy="83819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Cache</a:t>
            </a:r>
            <a:br>
              <a:rPr lang="en-US" dirty="0"/>
            </a:br>
            <a:r>
              <a:rPr lang="en-US" sz="900" dirty="0"/>
              <a:t>L1: 32 KB</a:t>
            </a:r>
          </a:p>
          <a:p>
            <a:pPr algn="ctr"/>
            <a:r>
              <a:rPr lang="en-US" sz="900" dirty="0"/>
              <a:t>L2: 256 KB</a:t>
            </a:r>
          </a:p>
          <a:p>
            <a:pPr algn="ctr"/>
            <a:r>
              <a:rPr lang="en-US" sz="900" dirty="0"/>
              <a:t>L3: 45 MB (shared)</a:t>
            </a:r>
            <a:endParaRPr lang="en-US" sz="1600" dirty="0"/>
          </a:p>
        </p:txBody>
      </p:sp>
      <p:sp>
        <p:nvSpPr>
          <p:cNvPr id="40" name="Rectangle 39"/>
          <p:cNvSpPr/>
          <p:nvPr/>
        </p:nvSpPr>
        <p:spPr>
          <a:xfrm>
            <a:off x="2935928" y="5030689"/>
            <a:ext cx="721672" cy="307777"/>
          </a:xfrm>
          <a:prstGeom prst="rect">
            <a:avLst/>
          </a:prstGeom>
        </p:spPr>
        <p:txBody>
          <a:bodyPr wrap="none">
            <a:spAutoFit/>
          </a:bodyPr>
          <a:lstStyle/>
          <a:p>
            <a:r>
              <a:rPr lang="en-US" sz="1400" b="1" dirty="0">
                <a:solidFill>
                  <a:srgbClr val="FFC000"/>
                </a:solidFill>
                <a:latin typeface="Courier"/>
                <a:cs typeface="Courier"/>
              </a:rPr>
              <a:t>6GB/s</a:t>
            </a:r>
          </a:p>
        </p:txBody>
      </p:sp>
      <p:sp>
        <p:nvSpPr>
          <p:cNvPr id="41" name="Rectangle 40"/>
          <p:cNvSpPr/>
          <p:nvPr/>
        </p:nvSpPr>
        <p:spPr>
          <a:xfrm>
            <a:off x="1582264" y="4964668"/>
            <a:ext cx="1295400" cy="738664"/>
          </a:xfrm>
          <a:prstGeom prst="rect">
            <a:avLst/>
          </a:prstGeom>
        </p:spPr>
        <p:txBody>
          <a:bodyPr wrap="square">
            <a:spAutoFit/>
          </a:bodyPr>
          <a:lstStyle/>
          <a:p>
            <a:pPr algn="r"/>
            <a:r>
              <a:rPr lang="en-US" sz="1400" dirty="0" err="1">
                <a:latin typeface="Courier"/>
                <a:cs typeface="Courier"/>
              </a:rPr>
              <a:t>Infiniband</a:t>
            </a:r>
            <a:r>
              <a:rPr lang="en-US" sz="1400" dirty="0">
                <a:latin typeface="Courier"/>
                <a:cs typeface="Courier"/>
              </a:rPr>
              <a:t> to Next Node</a:t>
            </a:r>
          </a:p>
        </p:txBody>
      </p:sp>
      <p:sp>
        <p:nvSpPr>
          <p:cNvPr id="43" name="Rectangle 42"/>
          <p:cNvSpPr/>
          <p:nvPr/>
        </p:nvSpPr>
        <p:spPr>
          <a:xfrm>
            <a:off x="4463633" y="2488300"/>
            <a:ext cx="1258678" cy="307777"/>
          </a:xfrm>
          <a:prstGeom prst="rect">
            <a:avLst/>
          </a:prstGeom>
        </p:spPr>
        <p:txBody>
          <a:bodyPr wrap="none">
            <a:spAutoFit/>
          </a:bodyPr>
          <a:lstStyle/>
          <a:p>
            <a:r>
              <a:rPr lang="en-US" sz="1400" b="1" dirty="0">
                <a:solidFill>
                  <a:srgbClr val="FFC000"/>
                </a:solidFill>
                <a:latin typeface="Courier"/>
                <a:cs typeface="Courier"/>
              </a:rPr>
              <a:t>BW:???</a:t>
            </a:r>
          </a:p>
        </p:txBody>
      </p:sp>
      <p:cxnSp>
        <p:nvCxnSpPr>
          <p:cNvPr id="44" name="Straight Connector 43"/>
          <p:cNvCxnSpPr>
            <a:stCxn id="39" idx="1"/>
            <a:endCxn id="38" idx="3"/>
          </p:cNvCxnSpPr>
          <p:nvPr/>
        </p:nvCxnSpPr>
        <p:spPr>
          <a:xfrm flipH="1">
            <a:off x="4495800" y="2400301"/>
            <a:ext cx="755888" cy="0"/>
          </a:xfrm>
          <a:prstGeom prst="line">
            <a:avLst/>
          </a:prstGeom>
          <a:ln w="254000" cmpd="sng"/>
        </p:spPr>
        <p:style>
          <a:lnRef idx="2">
            <a:schemeClr val="dk1"/>
          </a:lnRef>
          <a:fillRef idx="0">
            <a:schemeClr val="dk1"/>
          </a:fillRef>
          <a:effectRef idx="1">
            <a:schemeClr val="dk1"/>
          </a:effectRef>
          <a:fontRef idx="minor">
            <a:schemeClr val="tx1"/>
          </a:fontRef>
        </p:style>
      </p:cxnSp>
      <p:sp>
        <p:nvSpPr>
          <p:cNvPr id="24" name="Rectangle 23"/>
          <p:cNvSpPr/>
          <p:nvPr/>
        </p:nvSpPr>
        <p:spPr>
          <a:xfrm>
            <a:off x="2877665" y="5410954"/>
            <a:ext cx="864339" cy="600164"/>
          </a:xfrm>
          <a:prstGeom prst="rect">
            <a:avLst/>
          </a:prstGeom>
        </p:spPr>
        <p:txBody>
          <a:bodyPr wrap="none">
            <a:spAutoFit/>
          </a:bodyPr>
          <a:lstStyle/>
          <a:p>
            <a:r>
              <a:rPr lang="en-US" sz="1100" b="1" dirty="0">
                <a:solidFill>
                  <a:srgbClr val="FFC000"/>
                </a:solidFill>
                <a:latin typeface="Courier"/>
                <a:cs typeface="Courier"/>
              </a:rPr>
              <a:t>Latency:</a:t>
            </a:r>
          </a:p>
          <a:p>
            <a:r>
              <a:rPr lang="en-US" sz="1100" b="1" dirty="0">
                <a:solidFill>
                  <a:srgbClr val="FFC000"/>
                </a:solidFill>
                <a:latin typeface="Courier"/>
                <a:cs typeface="Courier"/>
              </a:rPr>
              <a:t>High</a:t>
            </a:r>
          </a:p>
          <a:p>
            <a:r>
              <a:rPr lang="en-US" sz="1100" b="1" dirty="0">
                <a:solidFill>
                  <a:srgbClr val="FFC000"/>
                </a:solidFill>
                <a:latin typeface="Courier"/>
                <a:cs typeface="Courier"/>
              </a:rPr>
              <a:t>[4-6 us]</a:t>
            </a:r>
          </a:p>
        </p:txBody>
      </p:sp>
      <p:sp>
        <p:nvSpPr>
          <p:cNvPr id="25" name="Rectangle 24"/>
          <p:cNvSpPr/>
          <p:nvPr/>
        </p:nvSpPr>
        <p:spPr>
          <a:xfrm>
            <a:off x="6730632" y="5404308"/>
            <a:ext cx="864339" cy="430887"/>
          </a:xfrm>
          <a:prstGeom prst="rect">
            <a:avLst/>
          </a:prstGeom>
        </p:spPr>
        <p:txBody>
          <a:bodyPr wrap="none">
            <a:spAutoFit/>
          </a:bodyPr>
          <a:lstStyle/>
          <a:p>
            <a:r>
              <a:rPr lang="en-US" sz="1100" b="1" dirty="0">
                <a:solidFill>
                  <a:srgbClr val="FFC000"/>
                </a:solidFill>
                <a:latin typeface="Courier"/>
                <a:cs typeface="Courier"/>
              </a:rPr>
              <a:t>Latency:</a:t>
            </a:r>
          </a:p>
          <a:p>
            <a:r>
              <a:rPr lang="en-US" sz="1100" b="1" dirty="0">
                <a:solidFill>
                  <a:srgbClr val="FFC000"/>
                </a:solidFill>
                <a:latin typeface="Courier"/>
                <a:cs typeface="Courier"/>
              </a:rPr>
              <a:t>Medium</a:t>
            </a:r>
          </a:p>
        </p:txBody>
      </p:sp>
      <p:sp>
        <p:nvSpPr>
          <p:cNvPr id="45" name="Rectangle 44"/>
          <p:cNvSpPr/>
          <p:nvPr/>
        </p:nvSpPr>
        <p:spPr>
          <a:xfrm>
            <a:off x="3834731" y="3915399"/>
            <a:ext cx="1034257" cy="430887"/>
          </a:xfrm>
          <a:prstGeom prst="rect">
            <a:avLst/>
          </a:prstGeom>
        </p:spPr>
        <p:txBody>
          <a:bodyPr wrap="none">
            <a:spAutoFit/>
          </a:bodyPr>
          <a:lstStyle/>
          <a:p>
            <a:pPr algn="r"/>
            <a:r>
              <a:rPr lang="en-US" sz="1100" b="1" dirty="0">
                <a:solidFill>
                  <a:srgbClr val="FFC000"/>
                </a:solidFill>
                <a:latin typeface="Courier"/>
                <a:cs typeface="Courier"/>
              </a:rPr>
              <a:t>Latency:</a:t>
            </a:r>
          </a:p>
          <a:p>
            <a:pPr algn="r"/>
            <a:r>
              <a:rPr lang="en-US" sz="1100" b="1" dirty="0">
                <a:solidFill>
                  <a:srgbClr val="FFC000"/>
                </a:solidFill>
                <a:latin typeface="Courier"/>
                <a:cs typeface="Courier"/>
              </a:rPr>
              <a:t>Medium Low</a:t>
            </a:r>
          </a:p>
        </p:txBody>
      </p:sp>
      <p:sp>
        <p:nvSpPr>
          <p:cNvPr id="46" name="Rectangle 45"/>
          <p:cNvSpPr/>
          <p:nvPr/>
        </p:nvSpPr>
        <p:spPr>
          <a:xfrm>
            <a:off x="4447551" y="1882942"/>
            <a:ext cx="864339" cy="430887"/>
          </a:xfrm>
          <a:prstGeom prst="rect">
            <a:avLst/>
          </a:prstGeom>
        </p:spPr>
        <p:txBody>
          <a:bodyPr wrap="none">
            <a:spAutoFit/>
          </a:bodyPr>
          <a:lstStyle/>
          <a:p>
            <a:pPr algn="ctr"/>
            <a:r>
              <a:rPr lang="en-US" sz="1100" b="1" dirty="0">
                <a:solidFill>
                  <a:srgbClr val="FFC000"/>
                </a:solidFill>
                <a:latin typeface="Courier"/>
                <a:cs typeface="Courier"/>
              </a:rPr>
              <a:t>Latency:</a:t>
            </a:r>
          </a:p>
          <a:p>
            <a:pPr algn="ctr"/>
            <a:r>
              <a:rPr lang="en-US" sz="1100" b="1" dirty="0">
                <a:solidFill>
                  <a:srgbClr val="FFC000"/>
                </a:solidFill>
                <a:latin typeface="Courier"/>
                <a:cs typeface="Courier"/>
              </a:rPr>
              <a:t>Very Low</a:t>
            </a:r>
          </a:p>
        </p:txBody>
      </p:sp>
      <p:sp>
        <p:nvSpPr>
          <p:cNvPr id="47" name="Rectangle 46"/>
          <p:cNvSpPr/>
          <p:nvPr/>
        </p:nvSpPr>
        <p:spPr>
          <a:xfrm>
            <a:off x="7924801" y="4130842"/>
            <a:ext cx="864339" cy="430887"/>
          </a:xfrm>
          <a:prstGeom prst="rect">
            <a:avLst/>
          </a:prstGeom>
        </p:spPr>
        <p:txBody>
          <a:bodyPr wrap="none">
            <a:spAutoFit/>
          </a:bodyPr>
          <a:lstStyle/>
          <a:p>
            <a:pPr algn="r"/>
            <a:r>
              <a:rPr lang="en-US" sz="1100" b="1" dirty="0">
                <a:solidFill>
                  <a:srgbClr val="FFC000"/>
                </a:solidFill>
                <a:latin typeface="Courier"/>
                <a:cs typeface="Courier"/>
              </a:rPr>
              <a:t>Latency:</a:t>
            </a:r>
          </a:p>
          <a:p>
            <a:pPr algn="r"/>
            <a:r>
              <a:rPr lang="en-US" sz="1100" b="1" dirty="0" err="1">
                <a:solidFill>
                  <a:srgbClr val="FFC000"/>
                </a:solidFill>
                <a:latin typeface="Courier"/>
                <a:cs typeface="Courier"/>
              </a:rPr>
              <a:t>Rel.Low</a:t>
            </a:r>
            <a:endParaRPr lang="en-US" sz="1100" b="1" dirty="0">
              <a:solidFill>
                <a:srgbClr val="FFC000"/>
              </a:solidFill>
              <a:latin typeface="Courier"/>
              <a:cs typeface="Courier"/>
            </a:endParaRPr>
          </a:p>
        </p:txBody>
      </p:sp>
      <p:sp>
        <p:nvSpPr>
          <p:cNvPr id="42" name="Rectangle 41"/>
          <p:cNvSpPr/>
          <p:nvPr/>
        </p:nvSpPr>
        <p:spPr>
          <a:xfrm>
            <a:off x="1600201" y="2971801"/>
            <a:ext cx="2034981" cy="1200329"/>
          </a:xfrm>
          <a:prstGeom prst="rect">
            <a:avLst/>
          </a:prstGeom>
        </p:spPr>
        <p:txBody>
          <a:bodyPr wrap="none">
            <a:spAutoFit/>
          </a:bodyPr>
          <a:lstStyle/>
          <a:p>
            <a:r>
              <a:rPr lang="en-US" dirty="0"/>
              <a:t>NOTE: The </a:t>
            </a:r>
            <a:r>
              <a:rPr lang="en-US" b="1" u="sng" dirty="0"/>
              <a:t>width</a:t>
            </a:r>
            <a:r>
              <a:rPr lang="en-US" dirty="0"/>
              <a:t> </a:t>
            </a:r>
            <a:br>
              <a:rPr lang="en-US" dirty="0"/>
            </a:br>
            <a:r>
              <a:rPr lang="en-US" dirty="0"/>
              <a:t>of the black lines is</a:t>
            </a:r>
            <a:br>
              <a:rPr lang="en-US" dirty="0"/>
            </a:br>
            <a:r>
              <a:rPr lang="en-US" dirty="0"/>
              <a:t>proportional to the </a:t>
            </a:r>
            <a:br>
              <a:rPr lang="en-US" dirty="0"/>
            </a:br>
            <a:r>
              <a:rPr lang="en-US" dirty="0"/>
              <a:t>bandwidth.</a:t>
            </a:r>
          </a:p>
        </p:txBody>
      </p:sp>
      <p:sp>
        <p:nvSpPr>
          <p:cNvPr id="30" name="Rectangle 29"/>
          <p:cNvSpPr/>
          <p:nvPr/>
        </p:nvSpPr>
        <p:spPr>
          <a:xfrm>
            <a:off x="8305800" y="4762500"/>
            <a:ext cx="1447800" cy="1143000"/>
          </a:xfrm>
          <a:prstGeom prst="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GPU Memory</a:t>
            </a:r>
          </a:p>
          <a:p>
            <a:pPr algn="ctr"/>
            <a:r>
              <a:rPr lang="en-US" dirty="0"/>
              <a:t>(40 GB)</a:t>
            </a:r>
          </a:p>
        </p:txBody>
      </p:sp>
    </p:spTree>
    <p:extLst>
      <p:ext uri="{BB962C8B-B14F-4D97-AF65-F5344CB8AC3E}">
        <p14:creationId xmlns:p14="http://schemas.microsoft.com/office/powerpoint/2010/main" val="392395431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Info on Previous Slide</a:t>
            </a:r>
          </a:p>
        </p:txBody>
      </p:sp>
      <p:sp>
        <p:nvSpPr>
          <p:cNvPr id="7" name="Content Placeholder 6"/>
          <p:cNvSpPr>
            <a:spLocks noGrp="1"/>
          </p:cNvSpPr>
          <p:nvPr>
            <p:ph idx="1"/>
          </p:nvPr>
        </p:nvSpPr>
        <p:spPr/>
        <p:txBody>
          <a:bodyPr/>
          <a:lstStyle/>
          <a:p>
            <a:endParaRPr lang="en-US" sz="2000" dirty="0"/>
          </a:p>
          <a:p>
            <a:r>
              <a:rPr lang="en-US" sz="2000" dirty="0"/>
              <a:t>GPU numbers are for an NVIDIA Ampere A100</a:t>
            </a:r>
          </a:p>
          <a:p>
            <a:endParaRPr lang="en-US" sz="2000" dirty="0"/>
          </a:p>
          <a:p>
            <a:r>
              <a:rPr lang="en-US" sz="2000" dirty="0"/>
              <a:t>PCI numbers are for PCIe3 (16 GB/s) or PCIe4 (32 GB/s)</a:t>
            </a:r>
          </a:p>
          <a:p>
            <a:endParaRPr lang="en-US" sz="2000" dirty="0"/>
          </a:p>
          <a:p>
            <a:r>
              <a:rPr lang="en-US" sz="2000" dirty="0" err="1"/>
              <a:t>Infiniband</a:t>
            </a:r>
            <a:r>
              <a:rPr lang="en-US" sz="2000" dirty="0"/>
              <a:t> is assuming </a:t>
            </a:r>
            <a:r>
              <a:rPr lang="en-US" sz="2000" dirty="0" err="1"/>
              <a:t>Mellanox</a:t>
            </a:r>
            <a:r>
              <a:rPr lang="en-US" sz="2000" dirty="0"/>
              <a:t> results from </a:t>
            </a:r>
            <a:r>
              <a:rPr lang="en-US" sz="2000" dirty="0">
                <a:hlinkClick r:id="rId2"/>
              </a:rPr>
              <a:t>here</a:t>
            </a:r>
            <a:endParaRPr lang="en-US" sz="2000" dirty="0"/>
          </a:p>
          <a:p>
            <a:endParaRPr lang="en-US" sz="2000" dirty="0"/>
          </a:p>
          <a:p>
            <a:r>
              <a:rPr lang="en-US" sz="2000" dirty="0"/>
              <a:t>CPU memory </a:t>
            </a:r>
            <a:r>
              <a:rPr lang="en-US" sz="2000" dirty="0">
                <a:hlinkClick r:id="rId3"/>
              </a:rPr>
              <a:t>numbers</a:t>
            </a:r>
            <a:r>
              <a:rPr lang="en-US" sz="2000" dirty="0"/>
              <a:t> are for a E7 8890v3, 2.5GHz, 45MB L3</a:t>
            </a:r>
          </a:p>
          <a:p>
            <a:endParaRPr lang="en-US" sz="2000" dirty="0"/>
          </a:p>
          <a:p>
            <a:r>
              <a:rPr lang="en-US" sz="2000" dirty="0"/>
              <a:t>CPU cache numbers: depends highly on cache level</a:t>
            </a:r>
          </a:p>
          <a:p>
            <a:pPr lvl="1"/>
            <a:r>
              <a:rPr lang="en-US" sz="1800" dirty="0"/>
              <a:t>In theory, can be 1000 GB/s (again, depending on cache level)</a:t>
            </a:r>
          </a:p>
          <a:p>
            <a:pPr lvl="1"/>
            <a:r>
              <a:rPr lang="en-US" sz="1800" dirty="0"/>
              <a:t>Question, for “</a:t>
            </a:r>
            <a:r>
              <a:rPr lang="en-US" sz="1800" dirty="0">
                <a:solidFill>
                  <a:srgbClr val="C00000"/>
                </a:solidFill>
              </a:rPr>
              <a:t>good answer</a:t>
            </a:r>
            <a:r>
              <a:rPr lang="en-US" sz="1800" dirty="0"/>
              <a:t>” badge: why is the BW in the memory mountain experiment so low, </a:t>
            </a:r>
            <a:r>
              <a:rPr lang="en-US" sz="1800"/>
              <a:t>if caches </a:t>
            </a:r>
            <a:r>
              <a:rPr lang="en-US" sz="1800" dirty="0"/>
              <a:t>are warm?</a:t>
            </a:r>
          </a:p>
          <a:p>
            <a:endParaRPr lang="en-US" sz="2000" dirty="0"/>
          </a:p>
        </p:txBody>
      </p:sp>
      <p:sp>
        <p:nvSpPr>
          <p:cNvPr id="2" name="Slide Number Placeholder 1"/>
          <p:cNvSpPr>
            <a:spLocks noGrp="1"/>
          </p:cNvSpPr>
          <p:nvPr>
            <p:ph type="sldNum" sz="quarter" idx="12"/>
          </p:nvPr>
        </p:nvSpPr>
        <p:spPr/>
        <p:txBody>
          <a:bodyPr/>
          <a:lstStyle/>
          <a:p>
            <a:fld id="{0DADA60C-5EC0-4A30-9E3E-F1AD4B17CF03}" type="slidenum">
              <a:rPr lang="en-US" altLang="en-US" smtClean="0"/>
              <a:pPr/>
              <a:t>54</a:t>
            </a:fld>
            <a:endParaRPr lang="en-US" altLang="en-US"/>
          </a:p>
        </p:txBody>
      </p:sp>
    </p:spTree>
    <p:extLst>
      <p:ext uri="{BB962C8B-B14F-4D97-AF65-F5344CB8AC3E}">
        <p14:creationId xmlns:p14="http://schemas.microsoft.com/office/powerpoint/2010/main" val="2416579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Bandwidths, GPU computing w/ NVIDIA</a:t>
            </a:r>
          </a:p>
        </p:txBody>
      </p:sp>
      <p:sp>
        <p:nvSpPr>
          <p:cNvPr id="3" name="Slide Number Placeholder 2"/>
          <p:cNvSpPr>
            <a:spLocks noGrp="1"/>
          </p:cNvSpPr>
          <p:nvPr>
            <p:ph type="sldNum" sz="quarter" idx="12"/>
          </p:nvPr>
        </p:nvSpPr>
        <p:spPr/>
        <p:txBody>
          <a:bodyPr/>
          <a:lstStyle/>
          <a:p>
            <a:fld id="{0DADA60C-5EC0-4A30-9E3E-F1AD4B17CF03}" type="slidenum">
              <a:rPr lang="en-US" altLang="en-US" smtClean="0"/>
              <a:pPr/>
              <a:t>55</a:t>
            </a:fld>
            <a:endParaRPr lang="en-US" altLang="en-US"/>
          </a:p>
        </p:txBody>
      </p:sp>
      <mc:AlternateContent xmlns:mc="http://schemas.openxmlformats.org/markup-compatibility/2006" xmlns:a14="http://schemas.microsoft.com/office/drawing/2010/main">
        <mc:Choice Requires="a14">
          <p:sp>
            <p:nvSpPr>
              <p:cNvPr id="8" name="Text Placeholder 7"/>
              <p:cNvSpPr>
                <a:spLocks noGrp="1"/>
              </p:cNvSpPr>
              <p:nvPr>
                <p:ph type="body" sz="quarter" idx="13"/>
              </p:nvPr>
            </p:nvSpPr>
            <p:spPr/>
            <p:txBody>
              <a:bodyPr/>
              <a:lstStyle/>
              <a:p>
                <a:r>
                  <a:rPr lang="en-US" dirty="0"/>
                  <a:t>[NVIDIA]</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8" name="Text Placeholder 7"/>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en-US">
                    <a:noFill/>
                  </a:rPr>
                  <a:t> </a:t>
                </a:r>
              </a:p>
            </p:txBody>
          </p:sp>
        </mc:Fallback>
      </mc:AlternateContent>
      <p:pic>
        <p:nvPicPr>
          <p:cNvPr id="2" name="Picture 1"/>
          <p:cNvPicPr>
            <a:picLocks noChangeAspect="1"/>
          </p:cNvPicPr>
          <p:nvPr/>
        </p:nvPicPr>
        <p:blipFill>
          <a:blip r:embed="rId4"/>
          <a:stretch>
            <a:fillRect/>
          </a:stretch>
        </p:blipFill>
        <p:spPr>
          <a:xfrm>
            <a:off x="1198317" y="1350028"/>
            <a:ext cx="9304020" cy="5012055"/>
          </a:xfrm>
          <a:prstGeom prst="rect">
            <a:avLst/>
          </a:prstGeom>
        </p:spPr>
      </p:pic>
    </p:spTree>
    <p:extLst>
      <p:ext uri="{BB962C8B-B14F-4D97-AF65-F5344CB8AC3E}">
        <p14:creationId xmlns:p14="http://schemas.microsoft.com/office/powerpoint/2010/main" val="18678567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Speed-ups, GPU Computing: What’s reasonable to expect?</a:t>
            </a:r>
          </a:p>
        </p:txBody>
      </p:sp>
      <p:sp>
        <p:nvSpPr>
          <p:cNvPr id="4" name="Content Placeholder 3"/>
          <p:cNvSpPr>
            <a:spLocks noGrp="1"/>
          </p:cNvSpPr>
          <p:nvPr>
            <p:ph idx="1"/>
          </p:nvPr>
        </p:nvSpPr>
        <p:spPr/>
        <p:txBody>
          <a:bodyPr/>
          <a:lstStyle/>
          <a:p>
            <a:endParaRPr lang="en-US" sz="2000" dirty="0"/>
          </a:p>
          <a:p>
            <a:endParaRPr lang="en-US" sz="2000" dirty="0"/>
          </a:p>
          <a:p>
            <a:r>
              <a:rPr lang="en-US" sz="2000" dirty="0"/>
              <a:t>Since you have higher bandwidth on a GPU, it is likely that your code will run faster on the right problem</a:t>
            </a:r>
          </a:p>
          <a:p>
            <a:endParaRPr lang="en-US" sz="2000" dirty="0"/>
          </a:p>
          <a:p>
            <a:r>
              <a:rPr lang="en-US" sz="2000" dirty="0"/>
              <a:t>How much faster?</a:t>
            </a:r>
          </a:p>
          <a:p>
            <a:pPr lvl="1"/>
            <a:r>
              <a:rPr lang="en-US" sz="1800" dirty="0"/>
              <a:t>Compare the bandwidth/latency of mem accesses on GPU and CPU</a:t>
            </a:r>
          </a:p>
          <a:p>
            <a:pPr lvl="1"/>
            <a:r>
              <a:rPr lang="en-US" sz="1800" dirty="0"/>
              <a:t>Ball park: 4-5X speedup</a:t>
            </a:r>
          </a:p>
          <a:p>
            <a:pPr lvl="1"/>
            <a:r>
              <a:rPr lang="en-US" sz="1800" dirty="0"/>
              <a:t>Depends *heavily* on the nature of the problem solved: ML jobs sped up by a lot more</a:t>
            </a:r>
          </a:p>
          <a:p>
            <a:endParaRPr lang="en-US" sz="2200" dirty="0"/>
          </a:p>
          <a:p>
            <a:r>
              <a:rPr lang="en-US" sz="2000" dirty="0"/>
              <a:t>Other things might come into play</a:t>
            </a:r>
          </a:p>
          <a:p>
            <a:pPr lvl="1"/>
            <a:r>
              <a:rPr lang="en-US" sz="1800" dirty="0"/>
              <a:t>Caches and cache size, for instance</a:t>
            </a:r>
          </a:p>
          <a:p>
            <a:pPr lvl="1"/>
            <a:r>
              <a:rPr lang="en-US" sz="1800" dirty="0"/>
              <a:t>The very nature of the problem you’re trying to solve</a:t>
            </a:r>
          </a:p>
          <a:p>
            <a:pPr lvl="2"/>
            <a:r>
              <a:rPr lang="en-US" sz="1500" dirty="0"/>
              <a:t>Good for data parallelism, </a:t>
            </a:r>
            <a:r>
              <a:rPr lang="en-US" sz="1500" dirty="0">
                <a:solidFill>
                  <a:srgbClr val="00B050"/>
                </a:solidFill>
              </a:rPr>
              <a:t>fine grain parallelism</a:t>
            </a:r>
          </a:p>
        </p:txBody>
      </p:sp>
      <p:sp>
        <p:nvSpPr>
          <p:cNvPr id="2" name="Slide Number Placeholder 1"/>
          <p:cNvSpPr>
            <a:spLocks noGrp="1"/>
          </p:cNvSpPr>
          <p:nvPr>
            <p:ph type="sldNum" sz="quarter" idx="12"/>
          </p:nvPr>
        </p:nvSpPr>
        <p:spPr/>
        <p:txBody>
          <a:bodyPr/>
          <a:lstStyle/>
          <a:p>
            <a:fld id="{0DADA60C-5EC0-4A30-9E3E-F1AD4B17CF03}" type="slidenum">
              <a:rPr lang="en-US" altLang="en-US" smtClean="0"/>
              <a:pPr/>
              <a:t>56</a:t>
            </a:fld>
            <a:endParaRPr lang="en-US" altLang="en-US"/>
          </a:p>
        </p:txBody>
      </p:sp>
    </p:spTree>
    <p:extLst>
      <p:ext uri="{BB962C8B-B14F-4D97-AF65-F5344CB8AC3E}">
        <p14:creationId xmlns:p14="http://schemas.microsoft.com/office/powerpoint/2010/main" val="2631855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p:cNvSpPr>
            <a:spLocks noGrp="1" noChangeArrowheads="1"/>
          </p:cNvSpPr>
          <p:nvPr>
            <p:ph type="title"/>
          </p:nvPr>
        </p:nvSpPr>
        <p:spPr/>
        <p:txBody>
          <a:bodyPr/>
          <a:lstStyle/>
          <a:p>
            <a:r>
              <a:rPr lang="en-US" dirty="0"/>
              <a:t>Parallel computing: The  Ox vs. Chickens Analogy</a:t>
            </a:r>
          </a:p>
        </p:txBody>
      </p:sp>
      <p:sp>
        <p:nvSpPr>
          <p:cNvPr id="408579" name="Rectangle 3"/>
          <p:cNvSpPr>
            <a:spLocks noGrp="1" noChangeArrowheads="1"/>
          </p:cNvSpPr>
          <p:nvPr>
            <p:ph idx="1"/>
          </p:nvPr>
        </p:nvSpPr>
        <p:spPr/>
        <p:txBody>
          <a:bodyPr/>
          <a:lstStyle/>
          <a:p>
            <a:pPr>
              <a:lnSpc>
                <a:spcPct val="82000"/>
              </a:lnSpc>
            </a:pPr>
            <a:endParaRPr lang="en-GB" sz="2100" dirty="0"/>
          </a:p>
          <a:p>
            <a:pPr lvl="1">
              <a:lnSpc>
                <a:spcPct val="82000"/>
              </a:lnSpc>
            </a:pPr>
            <a:endParaRPr lang="en-GB" dirty="0"/>
          </a:p>
          <a:p>
            <a:pPr>
              <a:lnSpc>
                <a:spcPct val="82000"/>
              </a:lnSpc>
            </a:pPr>
            <a:endParaRPr lang="en-GB" sz="2100" dirty="0"/>
          </a:p>
          <a:p>
            <a:pPr>
              <a:lnSpc>
                <a:spcPct val="82000"/>
              </a:lnSpc>
            </a:pPr>
            <a:r>
              <a:rPr lang="en-GB" sz="2100" dirty="0"/>
              <a:t>Ox: one powerful CPU core, running at high frequency, lots of cache to hide memory latency</a:t>
            </a:r>
          </a:p>
          <a:p>
            <a:pPr>
              <a:lnSpc>
                <a:spcPct val="82000"/>
              </a:lnSpc>
            </a:pPr>
            <a:endParaRPr lang="en-GB" sz="2100" dirty="0"/>
          </a:p>
          <a:p>
            <a:pPr>
              <a:lnSpc>
                <a:spcPct val="82000"/>
              </a:lnSpc>
            </a:pPr>
            <a:r>
              <a:rPr lang="en-GB" sz="2100" dirty="0"/>
              <a:t>Chicken: many meagre processors, running at lower frequency, not much cache or brain (like in CU)</a:t>
            </a:r>
            <a:endParaRPr lang="en-US" dirty="0"/>
          </a:p>
          <a:p>
            <a:pPr lvl="1">
              <a:lnSpc>
                <a:spcPct val="82000"/>
              </a:lnSpc>
            </a:pPr>
            <a:r>
              <a:rPr lang="en-US" dirty="0"/>
              <a:t>Requires other ways to hide memory latency</a:t>
            </a:r>
          </a:p>
          <a:p>
            <a:pPr>
              <a:lnSpc>
                <a:spcPct val="82000"/>
              </a:lnSpc>
            </a:pPr>
            <a:endParaRPr lang="en-US" dirty="0"/>
          </a:p>
          <a:p>
            <a:pPr>
              <a:lnSpc>
                <a:spcPct val="82000"/>
              </a:lnSpc>
            </a:pPr>
            <a:endParaRPr lang="en-US" dirty="0"/>
          </a:p>
          <a:p>
            <a:pPr>
              <a:lnSpc>
                <a:spcPct val="82000"/>
              </a:lnSpc>
            </a:pPr>
            <a:endParaRPr lang="en-US" dirty="0"/>
          </a:p>
          <a:p>
            <a:pPr>
              <a:lnSpc>
                <a:spcPct val="82000"/>
              </a:lnSpc>
            </a:pPr>
            <a:r>
              <a:rPr lang="en-GB" sz="2100" dirty="0"/>
              <a:t>Few were eating chicken a decade ago but popular now</a:t>
            </a:r>
            <a:endParaRPr lang="en-GB" sz="1900" dirty="0"/>
          </a:p>
          <a:p>
            <a:pPr>
              <a:lnSpc>
                <a:spcPct val="82000"/>
              </a:lnSpc>
            </a:pPr>
            <a:endParaRPr lang="en-GB" dirty="0"/>
          </a:p>
        </p:txBody>
      </p:sp>
      <mc:AlternateContent xmlns:mc="http://schemas.openxmlformats.org/markup-compatibility/2006" xmlns:a14="http://schemas.microsoft.com/office/drawing/2010/main">
        <mc:Choice Requires="a14">
          <p:sp>
            <p:nvSpPr>
              <p:cNvPr id="408580" name="Rectangle 4"/>
              <p:cNvSpPr>
                <a:spLocks noChangeArrowheads="1"/>
              </p:cNvSpPr>
              <p:nvPr/>
            </p:nvSpPr>
            <p:spPr bwMode="auto">
              <a:xfrm>
                <a:off x="368330" y="1444169"/>
                <a:ext cx="11518900" cy="369332"/>
              </a:xfrm>
              <a:prstGeom prst="rect">
                <a:avLst/>
              </a:prstGeom>
              <a:noFill/>
              <a:ln w="9525">
                <a:noFill/>
                <a:miter lim="800000"/>
                <a:headEnd/>
                <a:tailEnd/>
              </a:ln>
              <a:effectLst/>
            </p:spPr>
            <p:txBody>
              <a:bodyPr wrap="square" anchor="ctr">
                <a:spAutoFit/>
              </a:bodyPr>
              <a:lstStyle/>
              <a:p>
                <a:r>
                  <a:rPr lang="en-US" dirty="0"/>
                  <a:t>“</a:t>
                </a:r>
                <a:r>
                  <a:rPr lang="en-US" dirty="0">
                    <a:solidFill>
                      <a:srgbClr val="0070C0"/>
                    </a:solidFill>
                  </a:rPr>
                  <a:t>If you were plowing a field, which would you rather use: Two strong oxen or 1024 chickens?</a:t>
                </a:r>
                <a:r>
                  <a:rPr lang="en-US" dirty="0"/>
                  <a:t>” [Seymour Cray</a:t>
                </a:r>
                <a14:m>
                  <m:oMath xmlns:m="http://schemas.openxmlformats.org/officeDocument/2006/math">
                    <m:r>
                      <a:rPr lang="en-US" b="0" i="1" smtClean="0">
                        <a:latin typeface="Cambria Math" panose="02040503050406030204" pitchFamily="18" charset="0"/>
                      </a:rPr>
                      <m:t>→</m:t>
                    </m:r>
                  </m:oMath>
                </a14:m>
                <a:r>
                  <a:rPr lang="en-US" dirty="0"/>
                  <a:t>]</a:t>
                </a:r>
              </a:p>
            </p:txBody>
          </p:sp>
        </mc:Choice>
        <mc:Fallback xmlns="">
          <p:sp>
            <p:nvSpPr>
              <p:cNvPr id="408580" name="Rectangle 4"/>
              <p:cNvSpPr>
                <a:spLocks noRot="1" noChangeAspect="1" noMove="1" noResize="1" noEditPoints="1" noAdjustHandles="1" noChangeArrowheads="1" noChangeShapeType="1" noTextEdit="1"/>
              </p:cNvSpPr>
              <p:nvPr/>
            </p:nvSpPr>
            <p:spPr bwMode="auto">
              <a:xfrm>
                <a:off x="368330" y="1444169"/>
                <a:ext cx="11518900" cy="369332"/>
              </a:xfrm>
              <a:prstGeom prst="rect">
                <a:avLst/>
              </a:prstGeom>
              <a:blipFill>
                <a:blip r:embed="rId3"/>
                <a:stretch>
                  <a:fillRect l="-423" t="-8333" b="-26667"/>
                </a:stretch>
              </a:blipFill>
              <a:ln w="9525">
                <a:noFill/>
                <a:miter lim="800000"/>
                <a:headEnd/>
                <a:tailEnd/>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6EE1C333-A5E8-4498-B463-9A63876AE7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2391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examples of Parallel HW: Putting to good use billions of transistors</a:t>
            </a:r>
          </a:p>
        </p:txBody>
      </p:sp>
      <p:sp>
        <p:nvSpPr>
          <p:cNvPr id="3" name="Content Placeholder 2"/>
          <p:cNvSpPr>
            <a:spLocks noGrp="1"/>
          </p:cNvSpPr>
          <p:nvPr>
            <p:ph idx="1"/>
          </p:nvPr>
        </p:nvSpPr>
        <p:spPr/>
        <p:txBody>
          <a:bodyPr/>
          <a:lstStyle/>
          <a:p>
            <a:endParaRPr lang="en-US" dirty="0"/>
          </a:p>
          <a:p>
            <a:r>
              <a:rPr lang="en-US" dirty="0"/>
              <a:t>Intel Haswell</a:t>
            </a:r>
          </a:p>
          <a:p>
            <a:pPr lvl="1"/>
            <a:r>
              <a:rPr lang="en-US" dirty="0"/>
              <a:t>Multicore architecture</a:t>
            </a:r>
          </a:p>
          <a:p>
            <a:pPr lvl="1"/>
            <a:r>
              <a:rPr lang="en-US" dirty="0"/>
              <a:t>Four oxen, that is</a:t>
            </a:r>
          </a:p>
          <a:p>
            <a:pPr lvl="1"/>
            <a:endParaRPr lang="en-US" dirty="0"/>
          </a:p>
          <a:p>
            <a:pPr lvl="1"/>
            <a:endParaRPr lang="en-US" dirty="0"/>
          </a:p>
          <a:p>
            <a:r>
              <a:rPr lang="en-US" dirty="0"/>
              <a:t>NVIDIA Fermi</a:t>
            </a:r>
          </a:p>
          <a:p>
            <a:pPr lvl="1"/>
            <a:r>
              <a:rPr lang="en-US" dirty="0"/>
              <a:t>Large number of scalar processors (“</a:t>
            </a:r>
            <a:r>
              <a:rPr lang="en-US" dirty="0" err="1"/>
              <a:t>shaders</a:t>
            </a:r>
            <a:r>
              <a:rPr lang="en-US" dirty="0"/>
              <a:t>”)</a:t>
            </a:r>
          </a:p>
          <a:p>
            <a:pPr lvl="1"/>
            <a:r>
              <a:rPr lang="en-US" dirty="0"/>
              <a:t>512 chicken, that is</a:t>
            </a:r>
          </a:p>
        </p:txBody>
      </p:sp>
      <p:sp>
        <p:nvSpPr>
          <p:cNvPr id="4" name="Slide Number Placeholder 3">
            <a:extLst>
              <a:ext uri="{FF2B5EF4-FFF2-40B4-BE49-F238E27FC236}">
                <a16:creationId xmlns:a16="http://schemas.microsoft.com/office/drawing/2014/main" id="{8677863D-869B-45A0-9D05-CD7B8E8883E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6310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Intel Haswell</a:t>
            </a:r>
          </a:p>
        </p:txBody>
      </p:sp>
      <p:sp>
        <p:nvSpPr>
          <p:cNvPr id="3" name="Content Placeholder 2"/>
          <p:cNvSpPr>
            <a:spLocks noGrp="1"/>
          </p:cNvSpPr>
          <p:nvPr>
            <p:ph idx="1"/>
          </p:nvPr>
        </p:nvSpPr>
        <p:spPr/>
        <p:txBody>
          <a:bodyPr/>
          <a:lstStyle/>
          <a:p>
            <a:r>
              <a:rPr lang="en-US" dirty="0"/>
              <a:t>June 2013</a:t>
            </a:r>
          </a:p>
          <a:p>
            <a:r>
              <a:rPr lang="en-US" dirty="0"/>
              <a:t>22 nm technology</a:t>
            </a:r>
          </a:p>
          <a:p>
            <a:r>
              <a:rPr lang="en-US" dirty="0"/>
              <a:t>1.4 billion transistors</a:t>
            </a:r>
          </a:p>
          <a:p>
            <a:r>
              <a:rPr lang="en-US" dirty="0"/>
              <a:t>4 cores, HTT</a:t>
            </a:r>
          </a:p>
          <a:p>
            <a:r>
              <a:rPr lang="en-US" dirty="0"/>
              <a:t>Integrated GPU</a:t>
            </a:r>
          </a:p>
          <a:p>
            <a:r>
              <a:rPr lang="en-US" dirty="0"/>
              <a:t>System-on-a-chip (</a:t>
            </a:r>
            <a:r>
              <a:rPr lang="en-US" dirty="0" err="1"/>
              <a:t>SoC</a:t>
            </a:r>
            <a:r>
              <a:rPr lang="en-US" dirty="0"/>
              <a:t>) design</a:t>
            </a:r>
          </a:p>
        </p:txBody>
      </p:sp>
      <p:pic>
        <p:nvPicPr>
          <p:cNvPr id="4" name="Picture 3"/>
          <p:cNvPicPr>
            <a:picLocks noChangeAspect="1"/>
          </p:cNvPicPr>
          <p:nvPr/>
        </p:nvPicPr>
        <p:blipFill>
          <a:blip r:embed="rId3"/>
          <a:stretch>
            <a:fillRect/>
          </a:stretch>
        </p:blipFill>
        <p:spPr>
          <a:xfrm>
            <a:off x="147344" y="4709795"/>
            <a:ext cx="4953000" cy="2049780"/>
          </a:xfrm>
          <a:prstGeom prst="rect">
            <a:avLst/>
          </a:prstGeom>
        </p:spPr>
      </p:pic>
      <p:pic>
        <p:nvPicPr>
          <p:cNvPr id="7" name="Picture 6"/>
          <p:cNvPicPr>
            <a:picLocks noChangeAspect="1"/>
          </p:cNvPicPr>
          <p:nvPr/>
        </p:nvPicPr>
        <p:blipFill>
          <a:blip r:embed="rId4"/>
          <a:stretch>
            <a:fillRect/>
          </a:stretch>
        </p:blipFill>
        <p:spPr>
          <a:xfrm>
            <a:off x="4464050" y="909219"/>
            <a:ext cx="3097530" cy="3714750"/>
          </a:xfrm>
          <a:prstGeom prst="rect">
            <a:avLst/>
          </a:prstGeom>
        </p:spPr>
      </p:pic>
      <p:pic>
        <p:nvPicPr>
          <p:cNvPr id="5" name="Picture 4"/>
          <p:cNvPicPr>
            <a:picLocks noChangeAspect="1"/>
          </p:cNvPicPr>
          <p:nvPr/>
        </p:nvPicPr>
        <p:blipFill>
          <a:blip r:embed="rId5"/>
          <a:stretch>
            <a:fillRect/>
          </a:stretch>
        </p:blipFill>
        <p:spPr>
          <a:xfrm>
            <a:off x="8028990" y="1570453"/>
            <a:ext cx="3765216" cy="2458120"/>
          </a:xfrm>
          <a:prstGeom prst="rect">
            <a:avLst/>
          </a:prstGeom>
        </p:spPr>
      </p:pic>
      <p:sp>
        <p:nvSpPr>
          <p:cNvPr id="6" name="Slide Number Placeholder 5">
            <a:extLst>
              <a:ext uri="{FF2B5EF4-FFF2-40B4-BE49-F238E27FC236}">
                <a16:creationId xmlns:a16="http://schemas.microsoft.com/office/drawing/2014/main" id="{EA292804-9EA4-47A0-B2D8-05E6F543D72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701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4953000" y="2133600"/>
            <a:ext cx="4724400" cy="4110842"/>
          </a:xfrm>
          <a:prstGeom prst="rect">
            <a:avLst/>
          </a:prstGeom>
        </p:spPr>
      </p:pic>
      <p:sp>
        <p:nvSpPr>
          <p:cNvPr id="2" name="Title 1"/>
          <p:cNvSpPr>
            <a:spLocks noGrp="1"/>
          </p:cNvSpPr>
          <p:nvPr>
            <p:ph type="title"/>
          </p:nvPr>
        </p:nvSpPr>
        <p:spPr>
          <a:xfrm>
            <a:off x="-4059" y="6374"/>
            <a:ext cx="12192000" cy="823393"/>
          </a:xfrm>
        </p:spPr>
        <p:txBody>
          <a:bodyPr>
            <a:normAutofit/>
          </a:bodyPr>
          <a:lstStyle/>
          <a:p>
            <a:r>
              <a:rPr lang="en-US" dirty="0"/>
              <a:t>Haswell example: multi-core architecture (four oxen)</a:t>
            </a:r>
            <a:endParaRPr lang="en-US" sz="2400" dirty="0"/>
          </a:p>
        </p:txBody>
      </p:sp>
      <p:sp>
        <p:nvSpPr>
          <p:cNvPr id="3" name="Content Placeholder 2"/>
          <p:cNvSpPr>
            <a:spLocks noGrp="1"/>
          </p:cNvSpPr>
          <p:nvPr>
            <p:ph idx="1"/>
          </p:nvPr>
        </p:nvSpPr>
        <p:spPr>
          <a:xfrm>
            <a:off x="357773" y="1307212"/>
            <a:ext cx="8229600" cy="338137"/>
          </a:xfrm>
        </p:spPr>
        <p:txBody>
          <a:bodyPr>
            <a:normAutofit lnSpcReduction="10000"/>
          </a:bodyPr>
          <a:lstStyle/>
          <a:p>
            <a:r>
              <a:rPr lang="en-US" sz="1800" dirty="0"/>
              <a:t>Shared-Memory Multiprocessor Architecture</a:t>
            </a:r>
          </a:p>
        </p:txBody>
      </p:sp>
      <p:sp>
        <p:nvSpPr>
          <p:cNvPr id="6" name="Content Placeholder 2"/>
          <p:cNvSpPr txBox="1">
            <a:spLocks/>
          </p:cNvSpPr>
          <p:nvPr/>
        </p:nvSpPr>
        <p:spPr bwMode="auto">
          <a:xfrm>
            <a:off x="74976" y="6479036"/>
            <a:ext cx="4096056" cy="3381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indent="-342900" fontAlgn="base">
              <a:spcBef>
                <a:spcPct val="20000"/>
              </a:spcBef>
              <a:spcAft>
                <a:spcPct val="0"/>
              </a:spcAft>
              <a:buClr>
                <a:schemeClr val="tx2"/>
              </a:buClr>
              <a:buSzPct val="70000"/>
              <a:defRPr/>
            </a:pPr>
            <a:r>
              <a:rPr lang="en-US" sz="900" kern="0" dirty="0"/>
              <a:t>Courtesy of Elsevier, Computer Architecture, Hennessey and Patterson, fifth edition</a:t>
            </a:r>
          </a:p>
        </p:txBody>
      </p:sp>
      <p:sp>
        <p:nvSpPr>
          <p:cNvPr id="4" name="Rectangle 3"/>
          <p:cNvSpPr/>
          <p:nvPr/>
        </p:nvSpPr>
        <p:spPr>
          <a:xfrm>
            <a:off x="3610439" y="3278962"/>
            <a:ext cx="702436" cy="338554"/>
          </a:xfrm>
          <a:prstGeom prst="rect">
            <a:avLst/>
          </a:prstGeom>
        </p:spPr>
        <p:txBody>
          <a:bodyPr wrap="none">
            <a:spAutoFit/>
          </a:bodyPr>
          <a:lstStyle/>
          <a:p>
            <a:r>
              <a:rPr lang="en-US" sz="1600" b="1" dirty="0"/>
              <a:t>SRAM</a:t>
            </a:r>
          </a:p>
        </p:txBody>
      </p:sp>
      <p:cxnSp>
        <p:nvCxnSpPr>
          <p:cNvPr id="12" name="Straight Arrow Connector 11"/>
          <p:cNvCxnSpPr/>
          <p:nvPr/>
        </p:nvCxnSpPr>
        <p:spPr>
          <a:xfrm>
            <a:off x="4312875" y="3448239"/>
            <a:ext cx="814932" cy="0"/>
          </a:xfrm>
          <a:prstGeom prst="straightConnector1">
            <a:avLst/>
          </a:prstGeom>
          <a:ln w="19050">
            <a:solidFill>
              <a:srgbClr val="C00000"/>
            </a:solidFill>
            <a:tailEnd type="arrow"/>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800600" y="5638800"/>
            <a:ext cx="734496" cy="338554"/>
          </a:xfrm>
          <a:prstGeom prst="rect">
            <a:avLst/>
          </a:prstGeom>
        </p:spPr>
        <p:txBody>
          <a:bodyPr wrap="none">
            <a:spAutoFit/>
          </a:bodyPr>
          <a:lstStyle/>
          <a:p>
            <a:r>
              <a:rPr lang="en-US" sz="1600" b="1" dirty="0"/>
              <a:t>DRAM</a:t>
            </a:r>
          </a:p>
        </p:txBody>
      </p:sp>
      <p:cxnSp>
        <p:nvCxnSpPr>
          <p:cNvPr id="15" name="Straight Arrow Connector 14"/>
          <p:cNvCxnSpPr/>
          <p:nvPr/>
        </p:nvCxnSpPr>
        <p:spPr>
          <a:xfrm>
            <a:off x="5684475" y="5810439"/>
            <a:ext cx="814932" cy="0"/>
          </a:xfrm>
          <a:prstGeom prst="straightConnector1">
            <a:avLst/>
          </a:prstGeom>
          <a:ln w="19050">
            <a:solidFill>
              <a:srgbClr val="C00000"/>
            </a:solidFill>
            <a:tailEnd type="arrow"/>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667E4913-78B5-4124-A35E-828CF290865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11" name="Straight Arrow Connector 10">
            <a:extLst>
              <a:ext uri="{FF2B5EF4-FFF2-40B4-BE49-F238E27FC236}">
                <a16:creationId xmlns:a16="http://schemas.microsoft.com/office/drawing/2014/main" id="{1BC23CC4-55E2-427D-98BF-D0764961DD6C}"/>
              </a:ext>
            </a:extLst>
          </p:cNvPr>
          <p:cNvCxnSpPr>
            <a:cxnSpLocks/>
            <a:stCxn id="16" idx="3"/>
          </p:cNvCxnSpPr>
          <p:nvPr/>
        </p:nvCxnSpPr>
        <p:spPr>
          <a:xfrm>
            <a:off x="4312875" y="4908739"/>
            <a:ext cx="1222398" cy="3364"/>
          </a:xfrm>
          <a:prstGeom prst="straightConnector1">
            <a:avLst/>
          </a:prstGeom>
          <a:ln w="19050">
            <a:solidFill>
              <a:srgbClr val="C00000"/>
            </a:solidFill>
            <a:tailEnd type="arrow"/>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B87F5F9-856D-4165-AAC7-B032B94E14A5}"/>
              </a:ext>
            </a:extLst>
          </p:cNvPr>
          <p:cNvSpPr/>
          <p:nvPr/>
        </p:nvSpPr>
        <p:spPr>
          <a:xfrm>
            <a:off x="3610439" y="4739462"/>
            <a:ext cx="702436" cy="338554"/>
          </a:xfrm>
          <a:prstGeom prst="rect">
            <a:avLst/>
          </a:prstGeom>
        </p:spPr>
        <p:txBody>
          <a:bodyPr wrap="none">
            <a:spAutoFit/>
          </a:bodyPr>
          <a:lstStyle/>
          <a:p>
            <a:r>
              <a:rPr lang="en-US" sz="1600" b="1" dirty="0"/>
              <a:t>SRAM</a:t>
            </a:r>
          </a:p>
        </p:txBody>
      </p:sp>
    </p:spTree>
    <p:extLst>
      <p:ext uri="{BB962C8B-B14F-4D97-AF65-F5344CB8AC3E}">
        <p14:creationId xmlns:p14="http://schemas.microsoft.com/office/powerpoint/2010/main" val="2369104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P spid="16" grpId="0"/>
    </p:bldLst>
  </p:timing>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usepackage{graphics,epsfig}&#10;\usepackage[left=2.3cm,right=2.3cm]{geometry} &#10;\usepackage{color}&#10;\usepackage{multirow}&#10;\definecolor{MyDarkGreen}{rgb}{0,0.8,0}&#10;\definecolor{MyDarkBlue}{rgb}{0,0.2,0.8}&#10;\definecolor{MyDarkRed}{rgb}{0.8,0.05,0}&#10;&#10;\begin{document}&#10;&#10;\begin{itemize}&#10; \item Let $r_s$ capture the amount of time that a program spends in components that can only be run sequentially&#10; &#10; \item Let $r_p$ capture the amount of time spent in those parts of the code that can be parallelized.&#10; &#10; \item Assume that $r_s$ and $r_p$ are normalized, so that $r_s + r_p = 1$&#10; &#10; \item Let $n$ be the number of threads used to parallelize the part of the program that can be executed in parallel&#10; &#10; \item The ``best case scenario'' speedup $S$ is &#10; &#10; \[&#10; S = \frac{T_{old}}{T_{new}} = \frac{r_s + r_p}{r_s + \frac{r_p}{n}} = \frac{1}{r_s + \frac{r_p}{n}}&#10; \]&#10;\end{itemize}&#10;\end{document}&#10;"/>
  <p:tag name="FILENAME" val="TP_tmp"/>
  <p:tag name="FORMAT" val="png16m"/>
  <p:tag name="RES" val="2400"/>
  <p:tag name="BLEND" val="0"/>
  <p:tag name="TRANSPARENT" val="0"/>
  <p:tag name="TBUG" val="0"/>
  <p:tag name="ALLOWFS" val="0"/>
  <p:tag name="ORIGWIDTH" val="467"/>
  <p:tag name="PICTUREFILESIZE" val="379346"/>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pptx" id="{E71FD5FE-4702-439D-898E-DFF52B56CE8E}" vid="{2AED60D7-16AB-4674-BBCD-2532FAE877C5}"/>
    </a:ext>
  </a:extLst>
</a:theme>
</file>

<file path=ppt/theme/theme3.xml><?xml version="1.0" encoding="utf-8"?>
<a:theme xmlns:a="http://schemas.openxmlformats.org/drawingml/2006/main" name="1_Ma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pptx" id="{E71FD5FE-4702-439D-898E-DFF52B56CE8E}" vid="{2AED60D7-16AB-4674-BBCD-2532FAE877C5}"/>
    </a:ext>
  </a:extLst>
</a:theme>
</file>

<file path=ppt/theme/theme4.xml><?xml version="1.0" encoding="utf-8"?>
<a:theme xmlns:a="http://schemas.openxmlformats.org/drawingml/2006/main" name="2_Ma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pptx" id="{E71FD5FE-4702-439D-898E-DFF52B56CE8E}" vid="{2AED60D7-16AB-4674-BBCD-2532FAE877C5}"/>
    </a:ext>
  </a:extLst>
</a:theme>
</file>

<file path=ppt/theme/theme5.xml><?xml version="1.0" encoding="utf-8"?>
<a:theme xmlns:a="http://schemas.openxmlformats.org/drawingml/2006/main" name="3_Ma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pptx" id="{E71FD5FE-4702-439D-898E-DFF52B56CE8E}" vid="{2AED60D7-16AB-4674-BBCD-2532FAE877C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13838</TotalTime>
  <Words>3880</Words>
  <Application>Microsoft Office PowerPoint</Application>
  <PresentationFormat>Widescreen</PresentationFormat>
  <Paragraphs>658</Paragraphs>
  <Slides>56</Slides>
  <Notes>30</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56</vt:i4>
      </vt:variant>
    </vt:vector>
  </HeadingPairs>
  <TitlesOfParts>
    <vt:vector size="72" baseType="lpstr">
      <vt:lpstr>Arial</vt:lpstr>
      <vt:lpstr>Calibri</vt:lpstr>
      <vt:lpstr>Calibri Light</vt:lpstr>
      <vt:lpstr>Cambria Math</vt:lpstr>
      <vt:lpstr>Consolas</vt:lpstr>
      <vt:lpstr>Courier</vt:lpstr>
      <vt:lpstr>Courier New</vt:lpstr>
      <vt:lpstr>Tahoma</vt:lpstr>
      <vt:lpstr>Times New Roman</vt:lpstr>
      <vt:lpstr>Trebuchet MS</vt:lpstr>
      <vt:lpstr>Wingdings</vt:lpstr>
      <vt:lpstr>Custom Design</vt:lpstr>
      <vt:lpstr>Main</vt:lpstr>
      <vt:lpstr>1_Main</vt:lpstr>
      <vt:lpstr>2_Main</vt:lpstr>
      <vt:lpstr>3_Main</vt:lpstr>
      <vt:lpstr>ME759 High Performance Computing for Applications in Engineering  [Spring 2021] </vt:lpstr>
      <vt:lpstr>Cartoon of the day</vt:lpstr>
      <vt:lpstr>PowerPoint Presentation</vt:lpstr>
      <vt:lpstr>Before we get started…</vt:lpstr>
      <vt:lpstr>Transistors bonanza: bringing happiness in lots of corners</vt:lpstr>
      <vt:lpstr>Parallel computing: The  Ox vs. Chickens Analogy</vt:lpstr>
      <vt:lpstr>Two examples of Parallel HW: Putting to good use billions of transistors</vt:lpstr>
      <vt:lpstr>Intel Haswell</vt:lpstr>
      <vt:lpstr>Haswell example: multi-core architecture (four oxen)</vt:lpstr>
      <vt:lpstr>The Fermi Architecture [ Schematic of a NVIDIA Stream Multiprocessor (SM)]</vt:lpstr>
      <vt:lpstr>A Fermi SM (Streaming Multiprocessor; one of 16)</vt:lpstr>
      <vt:lpstr>Fermi: 30,000 feet perspective, the entire chip</vt:lpstr>
      <vt:lpstr>The CPU and GPU: showing their true colors</vt:lpstr>
      <vt:lpstr>Beefy CPU vs. beefy GPU comparison, 2021</vt:lpstr>
      <vt:lpstr>Beefy CPU vs. beefy GPU comparison, 2019</vt:lpstr>
      <vt:lpstr>Other good news: 3D Stacked Memory [looking at other things than just raw increase in transistor count]</vt:lpstr>
      <vt:lpstr>3D Stacked Memory</vt:lpstr>
      <vt:lpstr>3D Stacked Memory</vt:lpstr>
      <vt:lpstr>3D Stacked Memory</vt:lpstr>
      <vt:lpstr>[side trip, 1/2] on-chip  vs.  on-package  vs.  off-package</vt:lpstr>
      <vt:lpstr>[side trip, 2/2] on-chip  vs.  on-package  vs.  off-package</vt:lpstr>
      <vt:lpstr>[New Topic] Flynn’s Taxonomy of Architectures [Moving away from hardware; moving into software aspects]</vt:lpstr>
      <vt:lpstr>Single Instruction/Single Data (SISD) Architectures</vt:lpstr>
      <vt:lpstr>Increasing Throughput of SISD</vt:lpstr>
      <vt:lpstr>Single Instruction/Multiple Data (SIMD) Architectures</vt:lpstr>
      <vt:lpstr>Single Instruction/Multiple Data (SIMD)</vt:lpstr>
      <vt:lpstr>SISD versus SIMD</vt:lpstr>
      <vt:lpstr>SISD, SIMD, and Vector Length</vt:lpstr>
      <vt:lpstr>Multiple Instruction/Single Data</vt:lpstr>
      <vt:lpstr>Multiple Instruction/Multiple Data</vt:lpstr>
      <vt:lpstr>Multiple Instruction/Multiple Data</vt:lpstr>
      <vt:lpstr>[New Topic] Amdahl's Law</vt:lpstr>
      <vt:lpstr>Amdahl’s Law</vt:lpstr>
      <vt:lpstr>Example: Amdahl's Law</vt:lpstr>
      <vt:lpstr>Trivia</vt:lpstr>
      <vt:lpstr>GPU Computing with CUDA</vt:lpstr>
      <vt:lpstr>The long view</vt:lpstr>
      <vt:lpstr>Typical Hardware Architecture</vt:lpstr>
      <vt:lpstr>Euler Node, 2015 Vintage</vt:lpstr>
      <vt:lpstr>NVIDIA GPU Evolution [relative to dense matrix-matrix multiplication performance per Watt]</vt:lpstr>
      <vt:lpstr>GPU computing: eager to accommodate Machine Learning needs</vt:lpstr>
      <vt:lpstr>Fermi: High-level Perspective</vt:lpstr>
      <vt:lpstr>The Fermi Architecture: The Stream Multiprocessor (SM)</vt:lpstr>
      <vt:lpstr>NVIDIA Volta GV100: microarchitecture schematic and nomenclature</vt:lpstr>
      <vt:lpstr>NVIDIA Volta GV100: microarchitecture schematic and nomenclature</vt:lpstr>
      <vt:lpstr>Ampere A100</vt:lpstr>
      <vt:lpstr>NVIDIA Ampere GA100: microarchitecture schematic &amp; nomenclature [1/2] </vt:lpstr>
      <vt:lpstr>NVIDIA Ampere GA100: microarchitecture schematic &amp; nomenclature [2/2] </vt:lpstr>
      <vt:lpstr>Performance overview, last four NVIDIA GPU generations</vt:lpstr>
      <vt:lpstr>PowerPoint Presentation</vt:lpstr>
      <vt:lpstr>Theoretical GFLOP/s</vt:lpstr>
      <vt:lpstr>High Speed Requires High Bandwidth</vt:lpstr>
      <vt:lpstr>Bandwidth in a CPU-GPU System</vt:lpstr>
      <vt:lpstr>Info on Previous Slide</vt:lpstr>
      <vt:lpstr>Bandwidths, GPU computing w/ NVIDIA</vt:lpstr>
      <vt:lpstr>Speed-ups, GPU Computing: What’s reasonable to expect?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Negrut</dc:creator>
  <cp:lastModifiedBy>Dan Negrut</cp:lastModifiedBy>
  <cp:revision>562</cp:revision>
  <dcterms:created xsi:type="dcterms:W3CDTF">2018-05-16T17:28:20Z</dcterms:created>
  <dcterms:modified xsi:type="dcterms:W3CDTF">2021-02-10T18:32:39Z</dcterms:modified>
</cp:coreProperties>
</file>